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  <p:sldMasterId id="2147484055" r:id="rId2"/>
    <p:sldMasterId id="2147484830" r:id="rId3"/>
    <p:sldMasterId id="2147484843" r:id="rId4"/>
    <p:sldMasterId id="2147484856" r:id="rId5"/>
  </p:sldMasterIdLst>
  <p:notesMasterIdLst>
    <p:notesMasterId r:id="rId54"/>
  </p:notesMasterIdLst>
  <p:handoutMasterIdLst>
    <p:handoutMasterId r:id="rId55"/>
  </p:handoutMasterIdLst>
  <p:sldIdLst>
    <p:sldId id="563" r:id="rId6"/>
    <p:sldId id="666" r:id="rId7"/>
    <p:sldId id="686" r:id="rId8"/>
    <p:sldId id="655" r:id="rId9"/>
    <p:sldId id="691" r:id="rId10"/>
    <p:sldId id="687" r:id="rId11"/>
    <p:sldId id="688" r:id="rId12"/>
    <p:sldId id="690" r:id="rId13"/>
    <p:sldId id="696" r:id="rId14"/>
    <p:sldId id="676" r:id="rId15"/>
    <p:sldId id="692" r:id="rId16"/>
    <p:sldId id="710" r:id="rId17"/>
    <p:sldId id="689" r:id="rId18"/>
    <p:sldId id="711" r:id="rId19"/>
    <p:sldId id="695" r:id="rId20"/>
    <p:sldId id="685" r:id="rId21"/>
    <p:sldId id="698" r:id="rId22"/>
    <p:sldId id="715" r:id="rId23"/>
    <p:sldId id="716" r:id="rId24"/>
    <p:sldId id="717" r:id="rId25"/>
    <p:sldId id="718" r:id="rId26"/>
    <p:sldId id="719" r:id="rId27"/>
    <p:sldId id="720" r:id="rId28"/>
    <p:sldId id="721" r:id="rId29"/>
    <p:sldId id="722" r:id="rId30"/>
    <p:sldId id="723" r:id="rId31"/>
    <p:sldId id="724" r:id="rId32"/>
    <p:sldId id="725" r:id="rId33"/>
    <p:sldId id="726" r:id="rId34"/>
    <p:sldId id="727" r:id="rId35"/>
    <p:sldId id="728" r:id="rId36"/>
    <p:sldId id="729" r:id="rId37"/>
    <p:sldId id="697" r:id="rId38"/>
    <p:sldId id="699" r:id="rId39"/>
    <p:sldId id="643" r:id="rId40"/>
    <p:sldId id="668" r:id="rId41"/>
    <p:sldId id="647" r:id="rId42"/>
    <p:sldId id="648" r:id="rId43"/>
    <p:sldId id="649" r:id="rId44"/>
    <p:sldId id="650" r:id="rId45"/>
    <p:sldId id="703" r:id="rId46"/>
    <p:sldId id="707" r:id="rId47"/>
    <p:sldId id="708" r:id="rId48"/>
    <p:sldId id="709" r:id="rId49"/>
    <p:sldId id="702" r:id="rId50"/>
    <p:sldId id="652" r:id="rId51"/>
    <p:sldId id="678" r:id="rId52"/>
    <p:sldId id="675" r:id="rId53"/>
  </p:sldIdLst>
  <p:sldSz cx="9144000" cy="6858000" type="screen4x3"/>
  <p:notesSz cx="6805613" cy="9944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096D"/>
    <a:srgbClr val="460046"/>
    <a:srgbClr val="660066"/>
    <a:srgbClr val="BFDEDF"/>
    <a:srgbClr val="B9CDE5"/>
    <a:srgbClr val="009590"/>
    <a:srgbClr val="FFFFFF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86" autoAdjust="0"/>
    <p:restoredTop sz="84371" autoAdjust="0"/>
  </p:normalViewPr>
  <p:slideViewPr>
    <p:cSldViewPr>
      <p:cViewPr varScale="1">
        <p:scale>
          <a:sx n="92" d="100"/>
          <a:sy n="92" d="100"/>
        </p:scale>
        <p:origin x="-498" y="-90"/>
      </p:cViewPr>
      <p:guideLst>
        <p:guide orient="horz" pos="572"/>
        <p:guide orient="horz" pos="1139"/>
        <p:guide orient="horz" pos="686"/>
        <p:guide pos="300"/>
        <p:guide pos="5573"/>
      </p:guideLst>
    </p:cSldViewPr>
  </p:slideViewPr>
  <p:outlineViewPr>
    <p:cViewPr>
      <p:scale>
        <a:sx n="33" d="100"/>
        <a:sy n="33" d="100"/>
      </p:scale>
      <p:origin x="0" y="9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566" y="-72"/>
      </p:cViewPr>
      <p:guideLst>
        <p:guide orient="horz" pos="3133"/>
        <p:guide pos="2144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921978-6086-44D8-95B6-35E07332CBD9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7BD47CC-4C06-461A-BD08-66B279688908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GB" sz="1300" b="1" dirty="0" smtClean="0">
              <a:latin typeface="Helvetica" pitchFamily="34" charset="0"/>
              <a:cs typeface="Arial" pitchFamily="34" charset="0"/>
            </a:rPr>
            <a:t>Aligned public funding and delivery of local priorities</a:t>
          </a:r>
          <a:endParaRPr lang="en-GB" sz="1300" b="1" dirty="0">
            <a:latin typeface="Helvetica" pitchFamily="34" charset="0"/>
            <a:cs typeface="Arial" pitchFamily="34" charset="0"/>
          </a:endParaRPr>
        </a:p>
      </dgm:t>
    </dgm:pt>
    <dgm:pt modelId="{223A18F8-285B-4BFC-8E15-2151A1221B3A}" type="parTrans" cxnId="{629DF97F-A46D-47FA-9096-DAC6B0B33E6E}">
      <dgm:prSet/>
      <dgm:spPr/>
      <dgm:t>
        <a:bodyPr/>
        <a:lstStyle/>
        <a:p>
          <a:endParaRPr lang="en-GB" sz="2800"/>
        </a:p>
      </dgm:t>
    </dgm:pt>
    <dgm:pt modelId="{EE036D92-B4C3-46F9-9C63-64DD716FC569}" type="sibTrans" cxnId="{629DF97F-A46D-47FA-9096-DAC6B0B33E6E}">
      <dgm:prSet/>
      <dgm:spPr/>
      <dgm:t>
        <a:bodyPr/>
        <a:lstStyle/>
        <a:p>
          <a:endParaRPr lang="en-GB" sz="2800"/>
        </a:p>
      </dgm:t>
    </dgm:pt>
    <dgm:pt modelId="{8C2007B9-F01C-4C5D-92AF-AF3C14F4EFC3}">
      <dgm:prSet phldrT="[Text]" custT="1"/>
      <dgm:spPr>
        <a:solidFill>
          <a:srgbClr val="009590"/>
        </a:solidFill>
      </dgm:spPr>
      <dgm:t>
        <a:bodyPr/>
        <a:lstStyle/>
        <a:p>
          <a:r>
            <a:rPr lang="en-GB" sz="1300" b="1" dirty="0" smtClean="0">
              <a:latin typeface="Helvetica" pitchFamily="34" charset="0"/>
              <a:cs typeface="Arial" pitchFamily="34" charset="0"/>
            </a:rPr>
            <a:t>Local Growth</a:t>
          </a:r>
          <a:endParaRPr lang="en-GB" sz="1300" b="1" dirty="0">
            <a:latin typeface="Helvetica" pitchFamily="34" charset="0"/>
            <a:cs typeface="Arial" pitchFamily="34" charset="0"/>
          </a:endParaRPr>
        </a:p>
      </dgm:t>
    </dgm:pt>
    <dgm:pt modelId="{D62953F3-F1EE-464A-B7FB-09CC4CAC2881}" type="parTrans" cxnId="{09C57EBD-CDB5-417E-B8C9-06DE3964EEFA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endParaRPr lang="en-GB" sz="2800"/>
        </a:p>
      </dgm:t>
    </dgm:pt>
    <dgm:pt modelId="{507B9675-0EF6-469D-82B5-7DD2CB774999}" type="sibTrans" cxnId="{09C57EBD-CDB5-417E-B8C9-06DE3964EEFA}">
      <dgm:prSet/>
      <dgm:spPr/>
      <dgm:t>
        <a:bodyPr/>
        <a:lstStyle/>
        <a:p>
          <a:endParaRPr lang="en-GB" sz="2800"/>
        </a:p>
      </dgm:t>
    </dgm:pt>
    <dgm:pt modelId="{50A43542-2626-4625-84B8-DFFB75B54408}">
      <dgm:prSet phldrT="[Text]" custT="1"/>
      <dgm:spPr>
        <a:solidFill>
          <a:srgbClr val="009590"/>
        </a:solidFill>
      </dgm:spPr>
      <dgm:t>
        <a:bodyPr/>
        <a:lstStyle/>
        <a:p>
          <a:r>
            <a:rPr lang="en-GB" sz="1300" b="1" dirty="0" smtClean="0">
              <a:latin typeface="Helvetica" pitchFamily="34" charset="0"/>
              <a:cs typeface="Arial" pitchFamily="34" charset="0"/>
            </a:rPr>
            <a:t>Affordable housing</a:t>
          </a:r>
          <a:endParaRPr lang="en-GB" sz="1300" b="1" dirty="0">
            <a:latin typeface="Helvetica" pitchFamily="34" charset="0"/>
            <a:cs typeface="Arial" pitchFamily="34" charset="0"/>
          </a:endParaRPr>
        </a:p>
      </dgm:t>
    </dgm:pt>
    <dgm:pt modelId="{6BC4826D-AB41-4207-92CA-4157D7DB6C06}" type="parTrans" cxnId="{CCEBECAB-7A13-4E7A-AB1E-2C89433A1CE3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endParaRPr lang="en-GB" sz="2800"/>
        </a:p>
      </dgm:t>
    </dgm:pt>
    <dgm:pt modelId="{67FA59D8-5ED7-48DE-A41E-09E5E02A98F6}" type="sibTrans" cxnId="{CCEBECAB-7A13-4E7A-AB1E-2C89433A1CE3}">
      <dgm:prSet/>
      <dgm:spPr/>
      <dgm:t>
        <a:bodyPr/>
        <a:lstStyle/>
        <a:p>
          <a:endParaRPr lang="en-GB" sz="2800"/>
        </a:p>
      </dgm:t>
    </dgm:pt>
    <dgm:pt modelId="{B17B9F41-7A36-4CC6-B6DE-2FF0AFF1DECF}">
      <dgm:prSet phldrT="[Text]" custT="1"/>
      <dgm:spPr>
        <a:solidFill>
          <a:srgbClr val="00959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200" b="1" dirty="0" smtClean="0">
              <a:latin typeface="Helvetica" pitchFamily="34" charset="0"/>
              <a:cs typeface="Arial" pitchFamily="34" charset="0"/>
            </a:rPr>
            <a:t>Recoverable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1200" b="1" dirty="0" smtClean="0">
              <a:latin typeface="Helvetica" pitchFamily="34" charset="0"/>
              <a:cs typeface="Arial" pitchFamily="34" charset="0"/>
            </a:rPr>
            <a:t>Investment (debt/equity)</a:t>
          </a:r>
          <a:endParaRPr lang="en-GB" sz="1200" b="1" dirty="0">
            <a:latin typeface="Helvetica" pitchFamily="34" charset="0"/>
            <a:cs typeface="Arial" pitchFamily="34" charset="0"/>
          </a:endParaRPr>
        </a:p>
      </dgm:t>
    </dgm:pt>
    <dgm:pt modelId="{7CEF7DC8-0CBA-42D8-A1CF-AF597266C410}" type="parTrans" cxnId="{9116B0AE-398A-40E8-9C97-30EBA5C88EA8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endParaRPr lang="en-GB" sz="2800"/>
        </a:p>
      </dgm:t>
    </dgm:pt>
    <dgm:pt modelId="{12539F5E-EAFA-41A1-8E0C-A65DDA0ADED5}" type="sibTrans" cxnId="{9116B0AE-398A-40E8-9C97-30EBA5C88EA8}">
      <dgm:prSet/>
      <dgm:spPr/>
      <dgm:t>
        <a:bodyPr/>
        <a:lstStyle/>
        <a:p>
          <a:endParaRPr lang="en-GB" sz="2800"/>
        </a:p>
      </dgm:t>
    </dgm:pt>
    <dgm:pt modelId="{067E56D4-C47D-429B-B64B-04D0DC36FDDC}">
      <dgm:prSet custT="1"/>
      <dgm:spPr>
        <a:solidFill>
          <a:srgbClr val="009590"/>
        </a:solidFill>
      </dgm:spPr>
      <dgm:t>
        <a:bodyPr/>
        <a:lstStyle/>
        <a:p>
          <a:r>
            <a:rPr lang="en-GB" sz="1300" b="1" dirty="0" smtClean="0">
              <a:latin typeface="Helvetica" pitchFamily="34" charset="0"/>
              <a:cs typeface="Arial" pitchFamily="34" charset="0"/>
            </a:rPr>
            <a:t>Regulation</a:t>
          </a:r>
          <a:endParaRPr lang="en-GB" sz="1300" b="1" dirty="0">
            <a:latin typeface="Helvetica" pitchFamily="34" charset="0"/>
            <a:cs typeface="Arial" pitchFamily="34" charset="0"/>
          </a:endParaRPr>
        </a:p>
      </dgm:t>
    </dgm:pt>
    <dgm:pt modelId="{CF3112D9-6E67-4BB1-96C2-531D1DD4349C}" type="parTrans" cxnId="{AF3F1845-1A4E-4DB1-BF63-485E1DD20AF5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endParaRPr lang="en-GB" sz="2800"/>
        </a:p>
      </dgm:t>
    </dgm:pt>
    <dgm:pt modelId="{9082D4EE-07E3-4F2A-A36D-8AB04DB5010C}" type="sibTrans" cxnId="{AF3F1845-1A4E-4DB1-BF63-485E1DD20AF5}">
      <dgm:prSet/>
      <dgm:spPr/>
      <dgm:t>
        <a:bodyPr/>
        <a:lstStyle/>
        <a:p>
          <a:endParaRPr lang="en-GB" sz="2800"/>
        </a:p>
      </dgm:t>
    </dgm:pt>
    <dgm:pt modelId="{147EC51C-99BB-43EF-8DBD-1CF23C731958}">
      <dgm:prSet custT="1"/>
      <dgm:spPr>
        <a:solidFill>
          <a:srgbClr val="009590"/>
        </a:solidFill>
      </dgm:spPr>
      <dgm:t>
        <a:bodyPr/>
        <a:lstStyle/>
        <a:p>
          <a:r>
            <a:rPr lang="en-GB" sz="1300" b="1" dirty="0" smtClean="0">
              <a:latin typeface="Helvetica" pitchFamily="34" charset="0"/>
              <a:cs typeface="Arial" pitchFamily="34" charset="0"/>
            </a:rPr>
            <a:t>Land</a:t>
          </a:r>
          <a:endParaRPr lang="en-GB" sz="1300" b="1" dirty="0">
            <a:latin typeface="Helvetica" pitchFamily="34" charset="0"/>
          </a:endParaRPr>
        </a:p>
      </dgm:t>
    </dgm:pt>
    <dgm:pt modelId="{03D07F42-95CC-4ABF-BA3B-DC9AD51A262D}" type="parTrans" cxnId="{BB58EAC7-1B29-414A-B83E-6E8214151DF8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endParaRPr lang="en-GB" sz="2800"/>
        </a:p>
      </dgm:t>
    </dgm:pt>
    <dgm:pt modelId="{30120E46-07EB-4864-ADED-00C2CD959C3A}" type="sibTrans" cxnId="{BB58EAC7-1B29-414A-B83E-6E8214151DF8}">
      <dgm:prSet/>
      <dgm:spPr/>
      <dgm:t>
        <a:bodyPr/>
        <a:lstStyle/>
        <a:p>
          <a:endParaRPr lang="en-GB" sz="2800"/>
        </a:p>
      </dgm:t>
    </dgm:pt>
    <dgm:pt modelId="{1C0B689F-C23F-48F2-B502-F361D15DF970}" type="pres">
      <dgm:prSet presAssocID="{A7921978-6086-44D8-95B6-35E07332CBD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41F6D44-92FF-4015-97A5-92EB26683760}" type="pres">
      <dgm:prSet presAssocID="{17BD47CC-4C06-461A-BD08-66B279688908}" presName="centerShape" presStyleLbl="node0" presStyleIdx="0" presStyleCnt="1" custScaleX="132059" custScaleY="132059"/>
      <dgm:spPr/>
      <dgm:t>
        <a:bodyPr/>
        <a:lstStyle/>
        <a:p>
          <a:endParaRPr lang="en-GB"/>
        </a:p>
      </dgm:t>
    </dgm:pt>
    <dgm:pt modelId="{6B0F5ED5-4650-4F2F-9975-EFA49A7B0E40}" type="pres">
      <dgm:prSet presAssocID="{03D07F42-95CC-4ABF-BA3B-DC9AD51A262D}" presName="parTrans" presStyleLbl="bgSibTrans2D1" presStyleIdx="0" presStyleCnt="5"/>
      <dgm:spPr/>
      <dgm:t>
        <a:bodyPr/>
        <a:lstStyle/>
        <a:p>
          <a:endParaRPr lang="en-GB"/>
        </a:p>
      </dgm:t>
    </dgm:pt>
    <dgm:pt modelId="{D645EB50-5AA8-4643-AF7F-05B3E940E2EE}" type="pres">
      <dgm:prSet presAssocID="{147EC51C-99BB-43EF-8DBD-1CF23C73195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B3C811D-4E48-44F6-91B8-299728CC0926}" type="pres">
      <dgm:prSet presAssocID="{D62953F3-F1EE-464A-B7FB-09CC4CAC2881}" presName="parTrans" presStyleLbl="bgSibTrans2D1" presStyleIdx="1" presStyleCnt="5"/>
      <dgm:spPr/>
      <dgm:t>
        <a:bodyPr/>
        <a:lstStyle/>
        <a:p>
          <a:endParaRPr lang="en-GB"/>
        </a:p>
      </dgm:t>
    </dgm:pt>
    <dgm:pt modelId="{2554E992-65E2-4B49-A04E-B87BDF0547C0}" type="pres">
      <dgm:prSet presAssocID="{8C2007B9-F01C-4C5D-92AF-AF3C14F4EFC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3B611E9-EC19-49D3-BF30-AF40684F43A4}" type="pres">
      <dgm:prSet presAssocID="{6BC4826D-AB41-4207-92CA-4157D7DB6C06}" presName="parTrans" presStyleLbl="bgSibTrans2D1" presStyleIdx="2" presStyleCnt="5"/>
      <dgm:spPr/>
      <dgm:t>
        <a:bodyPr/>
        <a:lstStyle/>
        <a:p>
          <a:endParaRPr lang="en-GB"/>
        </a:p>
      </dgm:t>
    </dgm:pt>
    <dgm:pt modelId="{0A7AEE56-14BE-45A9-BB42-A6C313B50FE7}" type="pres">
      <dgm:prSet presAssocID="{50A43542-2626-4625-84B8-DFFB75B5440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5BE0CC6-D236-45C6-A06E-D5E555058696}" type="pres">
      <dgm:prSet presAssocID="{7CEF7DC8-0CBA-42D8-A1CF-AF597266C410}" presName="parTrans" presStyleLbl="bgSibTrans2D1" presStyleIdx="3" presStyleCnt="5"/>
      <dgm:spPr/>
      <dgm:t>
        <a:bodyPr/>
        <a:lstStyle/>
        <a:p>
          <a:endParaRPr lang="en-GB"/>
        </a:p>
      </dgm:t>
    </dgm:pt>
    <dgm:pt modelId="{8B2E23F5-DEAD-4095-A59B-AD916703EE99}" type="pres">
      <dgm:prSet presAssocID="{B17B9F41-7A36-4CC6-B6DE-2FF0AFF1DEC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2EFF87F-3258-411B-9ECD-B50A82A34F8F}" type="pres">
      <dgm:prSet presAssocID="{CF3112D9-6E67-4BB1-96C2-531D1DD4349C}" presName="parTrans" presStyleLbl="bgSibTrans2D1" presStyleIdx="4" presStyleCnt="5"/>
      <dgm:spPr/>
      <dgm:t>
        <a:bodyPr/>
        <a:lstStyle/>
        <a:p>
          <a:endParaRPr lang="en-GB"/>
        </a:p>
      </dgm:t>
    </dgm:pt>
    <dgm:pt modelId="{51163A93-84CE-429B-9603-46DE128EE01C}" type="pres">
      <dgm:prSet presAssocID="{067E56D4-C47D-429B-B64B-04D0DC36FDD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C677F69-6D8B-44E3-9AB2-9A5195F7E294}" type="presOf" srcId="{067E56D4-C47D-429B-B64B-04D0DC36FDDC}" destId="{51163A93-84CE-429B-9603-46DE128EE01C}" srcOrd="0" destOrd="0" presId="urn:microsoft.com/office/officeart/2005/8/layout/radial4"/>
    <dgm:cxn modelId="{59234BD2-4FE0-4EAD-A2C0-24D8F8B95D67}" type="presOf" srcId="{D62953F3-F1EE-464A-B7FB-09CC4CAC2881}" destId="{2B3C811D-4E48-44F6-91B8-299728CC0926}" srcOrd="0" destOrd="0" presId="urn:microsoft.com/office/officeart/2005/8/layout/radial4"/>
    <dgm:cxn modelId="{BB58EAC7-1B29-414A-B83E-6E8214151DF8}" srcId="{17BD47CC-4C06-461A-BD08-66B279688908}" destId="{147EC51C-99BB-43EF-8DBD-1CF23C731958}" srcOrd="0" destOrd="0" parTransId="{03D07F42-95CC-4ABF-BA3B-DC9AD51A262D}" sibTransId="{30120E46-07EB-4864-ADED-00C2CD959C3A}"/>
    <dgm:cxn modelId="{89558177-5842-4DBF-B3FF-48C068DA5B79}" type="presOf" srcId="{03D07F42-95CC-4ABF-BA3B-DC9AD51A262D}" destId="{6B0F5ED5-4650-4F2F-9975-EFA49A7B0E40}" srcOrd="0" destOrd="0" presId="urn:microsoft.com/office/officeart/2005/8/layout/radial4"/>
    <dgm:cxn modelId="{09C57EBD-CDB5-417E-B8C9-06DE3964EEFA}" srcId="{17BD47CC-4C06-461A-BD08-66B279688908}" destId="{8C2007B9-F01C-4C5D-92AF-AF3C14F4EFC3}" srcOrd="1" destOrd="0" parTransId="{D62953F3-F1EE-464A-B7FB-09CC4CAC2881}" sibTransId="{507B9675-0EF6-469D-82B5-7DD2CB774999}"/>
    <dgm:cxn modelId="{0B3AEB79-E9D8-410A-8789-B4B0A020FA99}" type="presOf" srcId="{17BD47CC-4C06-461A-BD08-66B279688908}" destId="{941F6D44-92FF-4015-97A5-92EB26683760}" srcOrd="0" destOrd="0" presId="urn:microsoft.com/office/officeart/2005/8/layout/radial4"/>
    <dgm:cxn modelId="{DDAC9059-40C3-4245-8F26-52AEF66A1560}" type="presOf" srcId="{8C2007B9-F01C-4C5D-92AF-AF3C14F4EFC3}" destId="{2554E992-65E2-4B49-A04E-B87BDF0547C0}" srcOrd="0" destOrd="0" presId="urn:microsoft.com/office/officeart/2005/8/layout/radial4"/>
    <dgm:cxn modelId="{5C3C399E-C354-424E-A275-009A9F258791}" type="presOf" srcId="{CF3112D9-6E67-4BB1-96C2-531D1DD4349C}" destId="{B2EFF87F-3258-411B-9ECD-B50A82A34F8F}" srcOrd="0" destOrd="0" presId="urn:microsoft.com/office/officeart/2005/8/layout/radial4"/>
    <dgm:cxn modelId="{19C9A60B-3972-4DAF-A9A3-62B9AF23F85D}" type="presOf" srcId="{147EC51C-99BB-43EF-8DBD-1CF23C731958}" destId="{D645EB50-5AA8-4643-AF7F-05B3E940E2EE}" srcOrd="0" destOrd="0" presId="urn:microsoft.com/office/officeart/2005/8/layout/radial4"/>
    <dgm:cxn modelId="{B2CE612F-A2EC-4ED2-8B5D-6AE05F68D915}" type="presOf" srcId="{50A43542-2626-4625-84B8-DFFB75B54408}" destId="{0A7AEE56-14BE-45A9-BB42-A6C313B50FE7}" srcOrd="0" destOrd="0" presId="urn:microsoft.com/office/officeart/2005/8/layout/radial4"/>
    <dgm:cxn modelId="{2D0C182C-D4B9-4A80-9764-437A1459929A}" type="presOf" srcId="{7CEF7DC8-0CBA-42D8-A1CF-AF597266C410}" destId="{D5BE0CC6-D236-45C6-A06E-D5E555058696}" srcOrd="0" destOrd="0" presId="urn:microsoft.com/office/officeart/2005/8/layout/radial4"/>
    <dgm:cxn modelId="{629DF97F-A46D-47FA-9096-DAC6B0B33E6E}" srcId="{A7921978-6086-44D8-95B6-35E07332CBD9}" destId="{17BD47CC-4C06-461A-BD08-66B279688908}" srcOrd="0" destOrd="0" parTransId="{223A18F8-285B-4BFC-8E15-2151A1221B3A}" sibTransId="{EE036D92-B4C3-46F9-9C63-64DD716FC569}"/>
    <dgm:cxn modelId="{06AF7124-0A6A-476E-9C25-C27D786F4701}" type="presOf" srcId="{A7921978-6086-44D8-95B6-35E07332CBD9}" destId="{1C0B689F-C23F-48F2-B502-F361D15DF970}" srcOrd="0" destOrd="0" presId="urn:microsoft.com/office/officeart/2005/8/layout/radial4"/>
    <dgm:cxn modelId="{721D9202-C989-43F4-AED7-FCACE38E33B6}" type="presOf" srcId="{B17B9F41-7A36-4CC6-B6DE-2FF0AFF1DECF}" destId="{8B2E23F5-DEAD-4095-A59B-AD916703EE99}" srcOrd="0" destOrd="0" presId="urn:microsoft.com/office/officeart/2005/8/layout/radial4"/>
    <dgm:cxn modelId="{AF3F1845-1A4E-4DB1-BF63-485E1DD20AF5}" srcId="{17BD47CC-4C06-461A-BD08-66B279688908}" destId="{067E56D4-C47D-429B-B64B-04D0DC36FDDC}" srcOrd="4" destOrd="0" parTransId="{CF3112D9-6E67-4BB1-96C2-531D1DD4349C}" sibTransId="{9082D4EE-07E3-4F2A-A36D-8AB04DB5010C}"/>
    <dgm:cxn modelId="{865C0BCD-F601-4958-8006-835FDB9B3F03}" type="presOf" srcId="{6BC4826D-AB41-4207-92CA-4157D7DB6C06}" destId="{E3B611E9-EC19-49D3-BF30-AF40684F43A4}" srcOrd="0" destOrd="0" presId="urn:microsoft.com/office/officeart/2005/8/layout/radial4"/>
    <dgm:cxn modelId="{CCEBECAB-7A13-4E7A-AB1E-2C89433A1CE3}" srcId="{17BD47CC-4C06-461A-BD08-66B279688908}" destId="{50A43542-2626-4625-84B8-DFFB75B54408}" srcOrd="2" destOrd="0" parTransId="{6BC4826D-AB41-4207-92CA-4157D7DB6C06}" sibTransId="{67FA59D8-5ED7-48DE-A41E-09E5E02A98F6}"/>
    <dgm:cxn modelId="{9116B0AE-398A-40E8-9C97-30EBA5C88EA8}" srcId="{17BD47CC-4C06-461A-BD08-66B279688908}" destId="{B17B9F41-7A36-4CC6-B6DE-2FF0AFF1DECF}" srcOrd="3" destOrd="0" parTransId="{7CEF7DC8-0CBA-42D8-A1CF-AF597266C410}" sibTransId="{12539F5E-EAFA-41A1-8E0C-A65DDA0ADED5}"/>
    <dgm:cxn modelId="{47D82F37-EE18-4769-8E4B-1E8080F17B23}" type="presParOf" srcId="{1C0B689F-C23F-48F2-B502-F361D15DF970}" destId="{941F6D44-92FF-4015-97A5-92EB26683760}" srcOrd="0" destOrd="0" presId="urn:microsoft.com/office/officeart/2005/8/layout/radial4"/>
    <dgm:cxn modelId="{8EDED0A6-E2F4-4006-9B4C-B3A151522CFD}" type="presParOf" srcId="{1C0B689F-C23F-48F2-B502-F361D15DF970}" destId="{6B0F5ED5-4650-4F2F-9975-EFA49A7B0E40}" srcOrd="1" destOrd="0" presId="urn:microsoft.com/office/officeart/2005/8/layout/radial4"/>
    <dgm:cxn modelId="{25C1F2CC-C8BD-49A0-83F9-6882FCEFBD65}" type="presParOf" srcId="{1C0B689F-C23F-48F2-B502-F361D15DF970}" destId="{D645EB50-5AA8-4643-AF7F-05B3E940E2EE}" srcOrd="2" destOrd="0" presId="urn:microsoft.com/office/officeart/2005/8/layout/radial4"/>
    <dgm:cxn modelId="{1D45BC6D-D1F6-4A6A-A563-51857CD0F823}" type="presParOf" srcId="{1C0B689F-C23F-48F2-B502-F361D15DF970}" destId="{2B3C811D-4E48-44F6-91B8-299728CC0926}" srcOrd="3" destOrd="0" presId="urn:microsoft.com/office/officeart/2005/8/layout/radial4"/>
    <dgm:cxn modelId="{2FF59321-6892-4D50-BF37-EC3125FF0F91}" type="presParOf" srcId="{1C0B689F-C23F-48F2-B502-F361D15DF970}" destId="{2554E992-65E2-4B49-A04E-B87BDF0547C0}" srcOrd="4" destOrd="0" presId="urn:microsoft.com/office/officeart/2005/8/layout/radial4"/>
    <dgm:cxn modelId="{7796D399-0B33-47A5-A63F-24A82AA3C85D}" type="presParOf" srcId="{1C0B689F-C23F-48F2-B502-F361D15DF970}" destId="{E3B611E9-EC19-49D3-BF30-AF40684F43A4}" srcOrd="5" destOrd="0" presId="urn:microsoft.com/office/officeart/2005/8/layout/radial4"/>
    <dgm:cxn modelId="{CA40A6FB-73FB-411E-910E-49510CC066E8}" type="presParOf" srcId="{1C0B689F-C23F-48F2-B502-F361D15DF970}" destId="{0A7AEE56-14BE-45A9-BB42-A6C313B50FE7}" srcOrd="6" destOrd="0" presId="urn:microsoft.com/office/officeart/2005/8/layout/radial4"/>
    <dgm:cxn modelId="{C9129CF3-546D-4D46-82CA-062F52F50BB4}" type="presParOf" srcId="{1C0B689F-C23F-48F2-B502-F361D15DF970}" destId="{D5BE0CC6-D236-45C6-A06E-D5E555058696}" srcOrd="7" destOrd="0" presId="urn:microsoft.com/office/officeart/2005/8/layout/radial4"/>
    <dgm:cxn modelId="{AB62AC3B-F193-4771-A790-88030D9C34E6}" type="presParOf" srcId="{1C0B689F-C23F-48F2-B502-F361D15DF970}" destId="{8B2E23F5-DEAD-4095-A59B-AD916703EE99}" srcOrd="8" destOrd="0" presId="urn:microsoft.com/office/officeart/2005/8/layout/radial4"/>
    <dgm:cxn modelId="{752D02C3-A85E-4C79-BF2C-667A0F5C96AB}" type="presParOf" srcId="{1C0B689F-C23F-48F2-B502-F361D15DF970}" destId="{B2EFF87F-3258-411B-9ECD-B50A82A34F8F}" srcOrd="9" destOrd="0" presId="urn:microsoft.com/office/officeart/2005/8/layout/radial4"/>
    <dgm:cxn modelId="{7FDE9B36-C18A-4740-B7D5-FB712E16461C}" type="presParOf" srcId="{1C0B689F-C23F-48F2-B502-F361D15DF970}" destId="{51163A93-84CE-429B-9603-46DE128EE01C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1F6D44-92FF-4015-97A5-92EB26683760}">
      <dsp:nvSpPr>
        <dsp:cNvPr id="0" name=""/>
        <dsp:cNvSpPr/>
      </dsp:nvSpPr>
      <dsp:spPr>
        <a:xfrm>
          <a:off x="1827180" y="2582882"/>
          <a:ext cx="1881254" cy="1881254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kern="1200" dirty="0" smtClean="0">
              <a:latin typeface="Helvetica" pitchFamily="34" charset="0"/>
              <a:cs typeface="Arial" pitchFamily="34" charset="0"/>
            </a:rPr>
            <a:t>Aligned public funding and delivery of local priorities</a:t>
          </a:r>
          <a:endParaRPr lang="en-GB" sz="1300" b="1" kern="1200" dirty="0">
            <a:latin typeface="Helvetica" pitchFamily="34" charset="0"/>
            <a:cs typeface="Arial" pitchFamily="34" charset="0"/>
          </a:endParaRPr>
        </a:p>
      </dsp:txBody>
      <dsp:txXfrm>
        <a:off x="2102683" y="2858385"/>
        <a:ext cx="1330248" cy="1330248"/>
      </dsp:txXfrm>
    </dsp:sp>
    <dsp:sp modelId="{6B0F5ED5-4650-4F2F-9975-EFA49A7B0E40}">
      <dsp:nvSpPr>
        <dsp:cNvPr id="0" name=""/>
        <dsp:cNvSpPr/>
      </dsp:nvSpPr>
      <dsp:spPr>
        <a:xfrm rot="10800000">
          <a:off x="677087" y="3320510"/>
          <a:ext cx="1086837" cy="405998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45EB50-5AA8-4643-AF7F-05B3E940E2EE}">
      <dsp:nvSpPr>
        <dsp:cNvPr id="0" name=""/>
        <dsp:cNvSpPr/>
      </dsp:nvSpPr>
      <dsp:spPr>
        <a:xfrm>
          <a:off x="423" y="2982178"/>
          <a:ext cx="1353328" cy="1082662"/>
        </a:xfrm>
        <a:prstGeom prst="roundRect">
          <a:avLst>
            <a:gd name="adj" fmla="val 10000"/>
          </a:avLst>
        </a:prstGeom>
        <a:solidFill>
          <a:srgbClr val="00959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kern="1200" dirty="0" smtClean="0">
              <a:latin typeface="Helvetica" pitchFamily="34" charset="0"/>
              <a:cs typeface="Arial" pitchFamily="34" charset="0"/>
            </a:rPr>
            <a:t>Land</a:t>
          </a:r>
          <a:endParaRPr lang="en-GB" sz="1300" b="1" kern="1200" dirty="0">
            <a:latin typeface="Helvetica" pitchFamily="34" charset="0"/>
          </a:endParaRPr>
        </a:p>
      </dsp:txBody>
      <dsp:txXfrm>
        <a:off x="32133" y="3013888"/>
        <a:ext cx="1289908" cy="1019242"/>
      </dsp:txXfrm>
    </dsp:sp>
    <dsp:sp modelId="{2B3C811D-4E48-44F6-91B8-299728CC0926}">
      <dsp:nvSpPr>
        <dsp:cNvPr id="0" name=""/>
        <dsp:cNvSpPr/>
      </dsp:nvSpPr>
      <dsp:spPr>
        <a:xfrm rot="13500000">
          <a:off x="1130282" y="2226403"/>
          <a:ext cx="1086837" cy="405998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54E992-65E2-4B49-A04E-B87BDF0547C0}">
      <dsp:nvSpPr>
        <dsp:cNvPr id="0" name=""/>
        <dsp:cNvSpPr/>
      </dsp:nvSpPr>
      <dsp:spPr>
        <a:xfrm>
          <a:off x="612781" y="1503815"/>
          <a:ext cx="1353328" cy="1082662"/>
        </a:xfrm>
        <a:prstGeom prst="roundRect">
          <a:avLst>
            <a:gd name="adj" fmla="val 10000"/>
          </a:avLst>
        </a:prstGeom>
        <a:solidFill>
          <a:srgbClr val="00959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kern="1200" dirty="0" smtClean="0">
              <a:latin typeface="Helvetica" pitchFamily="34" charset="0"/>
              <a:cs typeface="Arial" pitchFamily="34" charset="0"/>
            </a:rPr>
            <a:t>Local Growth</a:t>
          </a:r>
          <a:endParaRPr lang="en-GB" sz="1300" b="1" kern="1200" dirty="0">
            <a:latin typeface="Helvetica" pitchFamily="34" charset="0"/>
            <a:cs typeface="Arial" pitchFamily="34" charset="0"/>
          </a:endParaRPr>
        </a:p>
      </dsp:txBody>
      <dsp:txXfrm>
        <a:off x="644491" y="1535525"/>
        <a:ext cx="1289908" cy="1019242"/>
      </dsp:txXfrm>
    </dsp:sp>
    <dsp:sp modelId="{E3B611E9-EC19-49D3-BF30-AF40684F43A4}">
      <dsp:nvSpPr>
        <dsp:cNvPr id="0" name=""/>
        <dsp:cNvSpPr/>
      </dsp:nvSpPr>
      <dsp:spPr>
        <a:xfrm rot="16200000">
          <a:off x="2224389" y="1773209"/>
          <a:ext cx="1086837" cy="405998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7AEE56-14BE-45A9-BB42-A6C313B50FE7}">
      <dsp:nvSpPr>
        <dsp:cNvPr id="0" name=""/>
        <dsp:cNvSpPr/>
      </dsp:nvSpPr>
      <dsp:spPr>
        <a:xfrm>
          <a:off x="2091143" y="891458"/>
          <a:ext cx="1353328" cy="1082662"/>
        </a:xfrm>
        <a:prstGeom prst="roundRect">
          <a:avLst>
            <a:gd name="adj" fmla="val 10000"/>
          </a:avLst>
        </a:prstGeom>
        <a:solidFill>
          <a:srgbClr val="00959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kern="1200" dirty="0" smtClean="0">
              <a:latin typeface="Helvetica" pitchFamily="34" charset="0"/>
              <a:cs typeface="Arial" pitchFamily="34" charset="0"/>
            </a:rPr>
            <a:t>Affordable housing</a:t>
          </a:r>
          <a:endParaRPr lang="en-GB" sz="1300" b="1" kern="1200" dirty="0">
            <a:latin typeface="Helvetica" pitchFamily="34" charset="0"/>
            <a:cs typeface="Arial" pitchFamily="34" charset="0"/>
          </a:endParaRPr>
        </a:p>
      </dsp:txBody>
      <dsp:txXfrm>
        <a:off x="2122853" y="923168"/>
        <a:ext cx="1289908" cy="1019242"/>
      </dsp:txXfrm>
    </dsp:sp>
    <dsp:sp modelId="{D5BE0CC6-D236-45C6-A06E-D5E555058696}">
      <dsp:nvSpPr>
        <dsp:cNvPr id="0" name=""/>
        <dsp:cNvSpPr/>
      </dsp:nvSpPr>
      <dsp:spPr>
        <a:xfrm rot="18900000">
          <a:off x="3318496" y="2226403"/>
          <a:ext cx="1086837" cy="405998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2E23F5-DEAD-4095-A59B-AD916703EE99}">
      <dsp:nvSpPr>
        <dsp:cNvPr id="0" name=""/>
        <dsp:cNvSpPr/>
      </dsp:nvSpPr>
      <dsp:spPr>
        <a:xfrm>
          <a:off x="3569506" y="1503815"/>
          <a:ext cx="1353328" cy="1082662"/>
        </a:xfrm>
        <a:prstGeom prst="roundRect">
          <a:avLst>
            <a:gd name="adj" fmla="val 10000"/>
          </a:avLst>
        </a:prstGeom>
        <a:solidFill>
          <a:srgbClr val="00959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1200" b="1" kern="1200" dirty="0" smtClean="0">
              <a:latin typeface="Helvetica" pitchFamily="34" charset="0"/>
              <a:cs typeface="Arial" pitchFamily="34" charset="0"/>
            </a:rPr>
            <a:t>Recoverable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1200" b="1" kern="1200" dirty="0" smtClean="0">
              <a:latin typeface="Helvetica" pitchFamily="34" charset="0"/>
              <a:cs typeface="Arial" pitchFamily="34" charset="0"/>
            </a:rPr>
            <a:t>Investment (debt/equity)</a:t>
          </a:r>
          <a:endParaRPr lang="en-GB" sz="1200" b="1" kern="1200" dirty="0">
            <a:latin typeface="Helvetica" pitchFamily="34" charset="0"/>
            <a:cs typeface="Arial" pitchFamily="34" charset="0"/>
          </a:endParaRPr>
        </a:p>
      </dsp:txBody>
      <dsp:txXfrm>
        <a:off x="3601216" y="1535525"/>
        <a:ext cx="1289908" cy="1019242"/>
      </dsp:txXfrm>
    </dsp:sp>
    <dsp:sp modelId="{B2EFF87F-3258-411B-9ECD-B50A82A34F8F}">
      <dsp:nvSpPr>
        <dsp:cNvPr id="0" name=""/>
        <dsp:cNvSpPr/>
      </dsp:nvSpPr>
      <dsp:spPr>
        <a:xfrm>
          <a:off x="3771690" y="3320510"/>
          <a:ext cx="1086837" cy="405998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163A93-84CE-429B-9603-46DE128EE01C}">
      <dsp:nvSpPr>
        <dsp:cNvPr id="0" name=""/>
        <dsp:cNvSpPr/>
      </dsp:nvSpPr>
      <dsp:spPr>
        <a:xfrm>
          <a:off x="4181863" y="2982178"/>
          <a:ext cx="1353328" cy="1082662"/>
        </a:xfrm>
        <a:prstGeom prst="roundRect">
          <a:avLst>
            <a:gd name="adj" fmla="val 10000"/>
          </a:avLst>
        </a:prstGeom>
        <a:solidFill>
          <a:srgbClr val="00959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kern="1200" dirty="0" smtClean="0">
              <a:latin typeface="Helvetica" pitchFamily="34" charset="0"/>
              <a:cs typeface="Arial" pitchFamily="34" charset="0"/>
            </a:rPr>
            <a:t>Regulation</a:t>
          </a:r>
          <a:endParaRPr lang="en-GB" sz="1300" b="1" kern="1200" dirty="0">
            <a:latin typeface="Helvetica" pitchFamily="34" charset="0"/>
            <a:cs typeface="Arial" pitchFamily="34" charset="0"/>
          </a:endParaRPr>
        </a:p>
      </dsp:txBody>
      <dsp:txXfrm>
        <a:off x="4213573" y="3013888"/>
        <a:ext cx="1289908" cy="10192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7988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308" tIns="46654" rIns="93308" bIns="46654" numCol="1" anchor="t" anchorCtr="0" compatLnSpc="1">
            <a:prstTxWarp prst="textNoShape">
              <a:avLst/>
            </a:prstTxWarp>
          </a:bodyPr>
          <a:lstStyle>
            <a:lvl1pPr defTabSz="933285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56038" y="0"/>
            <a:ext cx="2947987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308" tIns="46654" rIns="93308" bIns="46654" numCol="1" anchor="t" anchorCtr="0" compatLnSpc="1">
            <a:prstTxWarp prst="textNoShape">
              <a:avLst/>
            </a:prstTxWarp>
          </a:bodyPr>
          <a:lstStyle>
            <a:lvl1pPr algn="r" defTabSz="933285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DB2CBAF8-2A2D-43DF-9423-4968E816503B}" type="datetimeFigureOut">
              <a:rPr lang="en-US"/>
              <a:pPr>
                <a:defRPr/>
              </a:pPr>
              <a:t>9/29/2015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9445625"/>
            <a:ext cx="2947988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308" tIns="46654" rIns="93308" bIns="46654" numCol="1" anchor="b" anchorCtr="0" compatLnSpc="1">
            <a:prstTxWarp prst="textNoShape">
              <a:avLst/>
            </a:prstTxWarp>
          </a:bodyPr>
          <a:lstStyle>
            <a:lvl1pPr defTabSz="933285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56038" y="9445625"/>
            <a:ext cx="2947987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308" tIns="46654" rIns="93308" bIns="46654" numCol="1" anchor="b" anchorCtr="0" compatLnSpc="1">
            <a:prstTxWarp prst="textNoShape">
              <a:avLst/>
            </a:prstTxWarp>
          </a:bodyPr>
          <a:lstStyle>
            <a:lvl1pPr algn="r" defTabSz="933285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4E08574B-DCF7-4E34-BAAD-AD14F7EB971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9878" name="fl"/>
          <p:cNvSpPr txBox="1">
            <a:spLocks noChangeArrowheads="1"/>
          </p:cNvSpPr>
          <p:nvPr/>
        </p:nvSpPr>
        <p:spPr bwMode="auto">
          <a:xfrm>
            <a:off x="0" y="9606280"/>
            <a:ext cx="68056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9588843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7988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308" tIns="46654" rIns="93308" bIns="46654" numCol="1" anchor="t" anchorCtr="0" compatLnSpc="1">
            <a:prstTxWarp prst="textNoShape">
              <a:avLst/>
            </a:prstTxWarp>
          </a:bodyPr>
          <a:lstStyle>
            <a:lvl1pPr defTabSz="933285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47987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308" tIns="46654" rIns="93308" bIns="46654" numCol="1" anchor="t" anchorCtr="0" compatLnSpc="1">
            <a:prstTxWarp prst="textNoShape">
              <a:avLst/>
            </a:prstTxWarp>
          </a:bodyPr>
          <a:lstStyle>
            <a:lvl1pPr algn="r" defTabSz="933285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362C3518-BCBD-40D9-8B67-2CB5AF33153F}" type="datetimeFigureOut">
              <a:rPr lang="en-GB"/>
              <a:pPr>
                <a:defRPr/>
              </a:pPr>
              <a:t>29/09/2015</a:t>
            </a:fld>
            <a:endParaRPr lang="en-GB" dirty="0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70463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1225"/>
            <a:ext cx="5443537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308" tIns="46654" rIns="93308" bIns="466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625"/>
            <a:ext cx="2947988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308" tIns="46654" rIns="93308" bIns="46654" numCol="1" anchor="b" anchorCtr="0" compatLnSpc="1">
            <a:prstTxWarp prst="textNoShape">
              <a:avLst/>
            </a:prstTxWarp>
          </a:bodyPr>
          <a:lstStyle>
            <a:lvl1pPr defTabSz="933285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45625"/>
            <a:ext cx="2947987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308" tIns="46654" rIns="93308" bIns="46654" numCol="1" anchor="b" anchorCtr="0" compatLnSpc="1">
            <a:prstTxWarp prst="textNoShape">
              <a:avLst/>
            </a:prstTxWarp>
          </a:bodyPr>
          <a:lstStyle>
            <a:lvl1pPr algn="r" defTabSz="933285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85FBD7BC-31D5-48E3-A3B3-D48815B7C3B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6328" name="fl"/>
          <p:cNvSpPr txBox="1">
            <a:spLocks noChangeArrowheads="1"/>
          </p:cNvSpPr>
          <p:nvPr/>
        </p:nvSpPr>
        <p:spPr bwMode="auto">
          <a:xfrm>
            <a:off x="0" y="9606280"/>
            <a:ext cx="68056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001275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12D168A-9053-4942-BF94-5E6B5F32D4BA}" type="slidenum">
              <a:rPr lang="en-GB" smtClean="0">
                <a:latin typeface="Calibri" pitchFamily="34" charset="0"/>
              </a:rPr>
              <a:pPr eaLnBrk="1" hangingPunct="1"/>
              <a:t>3</a:t>
            </a:fld>
            <a:endParaRPr lang="en-GB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3967" indent="-2861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4565" indent="-2289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2391" indent="-2289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60218" indent="-2289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8044" indent="-2289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5871" indent="-2289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33697" indent="-2289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91523" indent="-2289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FC8E0CC-8E38-430A-B190-CDCFA5167379}" type="slidenum">
              <a:rPr lang="en-GB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28</a:t>
            </a:fld>
            <a:endParaRPr lang="en-GB" alt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3967" indent="-2861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4565" indent="-2289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2391" indent="-2289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60218" indent="-2289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8044" indent="-2289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5871" indent="-2289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33697" indent="-2289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91523" indent="-2289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FC8E0CC-8E38-430A-B190-CDCFA5167379}" type="slidenum">
              <a:rPr lang="en-GB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29</a:t>
            </a:fld>
            <a:endParaRPr lang="en-GB" alt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3967" indent="-2861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4565" indent="-2289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2391" indent="-2289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60218" indent="-2289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8044" indent="-2289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5871" indent="-2289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33697" indent="-2289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91523" indent="-2289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FC8E0CC-8E38-430A-B190-CDCFA5167379}" type="slidenum">
              <a:rPr lang="en-GB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30</a:t>
            </a:fld>
            <a:endParaRPr lang="en-GB" alt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3967" indent="-2861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4565" indent="-2289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2391" indent="-2289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60218" indent="-2289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8044" indent="-2289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5871" indent="-2289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33697" indent="-2289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91523" indent="-2289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FC8E0CC-8E38-430A-B190-CDCFA5167379}" type="slidenum">
              <a:rPr lang="en-GB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31</a:t>
            </a:fld>
            <a:endParaRPr lang="en-GB" alt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011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819" indent="-285700" defTabSz="93011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798" indent="-228559" defTabSz="93011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9918" indent="-228559" defTabSz="93011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038" indent="-228559" defTabSz="93011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157" indent="-228559" defTabSz="9301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277" indent="-228559" defTabSz="9301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395" indent="-228559" defTabSz="9301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515" indent="-228559" defTabSz="9301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dirty="0" smtClean="0">
                <a:solidFill>
                  <a:prstClr val="black"/>
                </a:solidFill>
                <a:latin typeface="Calibri" pitchFamily="34" charset="0"/>
              </a:rPr>
              <a:t>Thriving communities, affordable homes</a:t>
            </a:r>
          </a:p>
        </p:txBody>
      </p:sp>
      <p:sp>
        <p:nvSpPr>
          <p:cNvPr id="6144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11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819" indent="-285700" defTabSz="93011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798" indent="-228559" defTabSz="93011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9918" indent="-228559" defTabSz="93011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038" indent="-228559" defTabSz="93011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157" indent="-228559" defTabSz="9301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277" indent="-228559" defTabSz="9301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395" indent="-228559" defTabSz="9301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515" indent="-228559" defTabSz="9301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FC6D4CA-4088-41CC-ABBF-A03BCE86D985}" type="slidenum">
              <a:rPr lang="en-GB" smtClean="0">
                <a:solidFill>
                  <a:prstClr val="black"/>
                </a:solidFill>
                <a:latin typeface="Calibri" pitchFamily="34" charset="0"/>
              </a:rPr>
              <a:pPr eaLnBrk="1" hangingPunct="1"/>
              <a:t>32</a:t>
            </a:fld>
            <a:endParaRPr lang="en-GB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14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4187" y="748083"/>
            <a:ext cx="4901806" cy="3726531"/>
          </a:xfrm>
          <a:ln/>
        </p:spPr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4" y="4718051"/>
            <a:ext cx="4992687" cy="4478338"/>
          </a:xfrm>
          <a:noFill/>
        </p:spPr>
        <p:txBody>
          <a:bodyPr/>
          <a:lstStyle/>
          <a:p>
            <a:r>
              <a:rPr lang="en-GB" dirty="0" smtClean="0"/>
              <a:t>Set up nearly 3 years ago as a pilot project to help unblock major planning applications</a:t>
            </a:r>
          </a:p>
          <a:p>
            <a:r>
              <a:rPr lang="en-GB" dirty="0" smtClean="0"/>
              <a:t>We have a fairly unusual structure (PAS,CLG, EP) and whilst our primary ‘customer’ is local authorities we normally work with developers and other stakeholders providing impartial planning and development advice.</a:t>
            </a:r>
          </a:p>
          <a:p>
            <a:r>
              <a:rPr lang="en-GB" dirty="0" smtClean="0"/>
              <a:t>The key reason for our success is that we are perceived by all as being independent. </a:t>
            </a:r>
          </a:p>
          <a:p>
            <a:endParaRPr lang="en-GB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7013" indent="-227013"/>
            <a:r>
              <a:rPr lang="en-GB" b="1" dirty="0" smtClean="0">
                <a:latin typeface="Arial" charset="0"/>
              </a:rPr>
              <a:t>We are the people who help get things done:</a:t>
            </a:r>
          </a:p>
          <a:p>
            <a:pPr marL="227013" indent="-227013">
              <a:buFontTx/>
              <a:buChar char="•"/>
            </a:pPr>
            <a:r>
              <a:rPr lang="en-GB" dirty="0" smtClean="0">
                <a:latin typeface="Arial" charset="0"/>
              </a:rPr>
              <a:t>Supporting local authorities and communities deliver what they want, in the way they want, where they want it</a:t>
            </a:r>
          </a:p>
          <a:p>
            <a:pPr marL="227013" indent="-227013">
              <a:buFontTx/>
              <a:buChar char="•"/>
            </a:pPr>
            <a:r>
              <a:rPr lang="en-GB" dirty="0" smtClean="0">
                <a:latin typeface="Arial" charset="0"/>
              </a:rPr>
              <a:t>Local Investment Plans are tailored to each area, focusing on local needs and aspirations – bottom-up approach to investment</a:t>
            </a:r>
          </a:p>
          <a:p>
            <a:pPr marL="741363" lvl="1" indent="-284163"/>
            <a:endParaRPr lang="en-GB" dirty="0" smtClean="0">
              <a:latin typeface="Arial" charset="0"/>
            </a:endParaRPr>
          </a:p>
          <a:p>
            <a:pPr marL="227013" indent="-227013"/>
            <a:r>
              <a:rPr lang="en-GB" b="1" dirty="0" smtClean="0">
                <a:latin typeface="Arial" charset="0"/>
              </a:rPr>
              <a:t>Enabling = </a:t>
            </a:r>
            <a:r>
              <a:rPr lang="en-GB" dirty="0" smtClean="0">
                <a:latin typeface="Arial" charset="0"/>
              </a:rPr>
              <a:t>Working with people and places to deliver new homes, economic </a:t>
            </a:r>
          </a:p>
          <a:p>
            <a:pPr marL="227013" indent="-227013"/>
            <a:r>
              <a:rPr lang="en-GB" dirty="0" smtClean="0">
                <a:latin typeface="Arial" charset="0"/>
              </a:rPr>
              <a:t>growth and jobs</a:t>
            </a:r>
          </a:p>
          <a:p>
            <a:pPr marL="227013" indent="-227013"/>
            <a:r>
              <a:rPr lang="en-GB" b="1" dirty="0" smtClean="0">
                <a:latin typeface="Arial" charset="0"/>
              </a:rPr>
              <a:t>Land</a:t>
            </a:r>
            <a:r>
              <a:rPr lang="en-GB" dirty="0" smtClean="0">
                <a:latin typeface="Arial" charset="0"/>
              </a:rPr>
              <a:t> </a:t>
            </a:r>
            <a:r>
              <a:rPr lang="en-GB" b="1" dirty="0" smtClean="0">
                <a:latin typeface="Arial" charset="0"/>
              </a:rPr>
              <a:t>=</a:t>
            </a:r>
            <a:r>
              <a:rPr lang="en-GB" dirty="0" smtClean="0">
                <a:latin typeface="Arial" charset="0"/>
              </a:rPr>
              <a:t> Both HCA and wider government land. Economic Assets from the </a:t>
            </a:r>
          </a:p>
          <a:p>
            <a:pPr marL="227013" indent="-227013"/>
            <a:r>
              <a:rPr lang="en-GB" dirty="0" smtClean="0">
                <a:latin typeface="Arial" charset="0"/>
              </a:rPr>
              <a:t>RDAs. </a:t>
            </a:r>
          </a:p>
          <a:p>
            <a:pPr marL="227013" indent="-227013"/>
            <a:r>
              <a:rPr lang="en-GB" b="1" dirty="0" smtClean="0">
                <a:latin typeface="Arial" charset="0"/>
              </a:rPr>
              <a:t>Investment = </a:t>
            </a:r>
            <a:r>
              <a:rPr lang="en-GB" dirty="0" smtClean="0">
                <a:latin typeface="Arial" charset="0"/>
              </a:rPr>
              <a:t>Delivering programmes of investment in places</a:t>
            </a:r>
          </a:p>
          <a:p>
            <a:pPr marL="741363" lvl="1" indent="-284163">
              <a:buFontTx/>
              <a:buChar char="•"/>
            </a:pPr>
            <a:r>
              <a:rPr lang="en-GB" dirty="0" smtClean="0">
                <a:latin typeface="Arial" charset="0"/>
              </a:rPr>
              <a:t>Affordable homes programme</a:t>
            </a:r>
          </a:p>
          <a:p>
            <a:pPr marL="741363" lvl="1" indent="-284163">
              <a:buFontTx/>
              <a:buChar char="•"/>
            </a:pPr>
            <a:r>
              <a:rPr lang="en-GB" dirty="0" smtClean="0">
                <a:latin typeface="Arial" charset="0"/>
              </a:rPr>
              <a:t>Decent homes backlog programme</a:t>
            </a:r>
          </a:p>
          <a:p>
            <a:pPr marL="741363" lvl="1" indent="-284163">
              <a:buFontTx/>
              <a:buChar char="•"/>
            </a:pPr>
            <a:r>
              <a:rPr lang="en-GB" dirty="0" smtClean="0">
                <a:latin typeface="Arial" charset="0"/>
              </a:rPr>
              <a:t>Land and regeneration</a:t>
            </a:r>
          </a:p>
          <a:p>
            <a:pPr marL="227013" indent="-227013"/>
            <a:r>
              <a:rPr lang="en-GB" b="1" dirty="0" smtClean="0">
                <a:latin typeface="Arial" charset="0"/>
              </a:rPr>
              <a:t>Regulation</a:t>
            </a:r>
            <a:r>
              <a:rPr lang="en-GB" dirty="0" smtClean="0">
                <a:latin typeface="Arial" charset="0"/>
              </a:rPr>
              <a:t> = From April 2012 the HCA became the</a:t>
            </a:r>
            <a:r>
              <a:rPr lang="en-GB" b="1" dirty="0" smtClean="0">
                <a:latin typeface="Arial" charset="0"/>
              </a:rPr>
              <a:t> regulator of social </a:t>
            </a:r>
          </a:p>
          <a:p>
            <a:pPr marL="227013" indent="-227013"/>
            <a:r>
              <a:rPr lang="en-GB" b="1" dirty="0" smtClean="0">
                <a:latin typeface="Arial" charset="0"/>
              </a:rPr>
              <a:t>housing providers</a:t>
            </a:r>
            <a:r>
              <a:rPr lang="en-GB" dirty="0" smtClean="0">
                <a:latin typeface="Arial" charset="0"/>
              </a:rPr>
              <a:t>, focusing on good governance, financial viability and value for money in Private Registered Providers as the basis for robust economic regulation.</a:t>
            </a:r>
            <a:endParaRPr lang="en-GB" b="1" dirty="0" smtClean="0">
              <a:latin typeface="Arial" charset="0"/>
            </a:endParaRPr>
          </a:p>
          <a:p>
            <a:pPr marL="227013" indent="-227013"/>
            <a:endParaRPr lang="en-GB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7013" indent="-227013"/>
            <a:r>
              <a:rPr lang="en-GB" b="1" dirty="0" smtClean="0">
                <a:latin typeface="Arial" charset="0"/>
              </a:rPr>
              <a:t>We are the people who help get things done:</a:t>
            </a:r>
          </a:p>
          <a:p>
            <a:pPr marL="227013" indent="-227013">
              <a:buFontTx/>
              <a:buChar char="•"/>
            </a:pPr>
            <a:r>
              <a:rPr lang="en-GB" dirty="0" smtClean="0">
                <a:latin typeface="Arial" charset="0"/>
              </a:rPr>
              <a:t>Supporting local authorities and communities deliver what they want, in the way they want, where they want it</a:t>
            </a:r>
          </a:p>
          <a:p>
            <a:pPr marL="227013" indent="-227013">
              <a:buFontTx/>
              <a:buChar char="•"/>
            </a:pPr>
            <a:r>
              <a:rPr lang="en-GB" dirty="0" smtClean="0">
                <a:latin typeface="Arial" charset="0"/>
              </a:rPr>
              <a:t>Local Investment Plans are tailored to each area, focusing on local needs and aspirations – bottom-up approach to investment</a:t>
            </a:r>
          </a:p>
          <a:p>
            <a:pPr marL="741363" lvl="1" indent="-284163"/>
            <a:endParaRPr lang="en-GB" dirty="0" smtClean="0">
              <a:latin typeface="Arial" charset="0"/>
            </a:endParaRPr>
          </a:p>
          <a:p>
            <a:pPr marL="227013" indent="-227013"/>
            <a:r>
              <a:rPr lang="en-GB" b="1" dirty="0" smtClean="0">
                <a:latin typeface="Arial" charset="0"/>
              </a:rPr>
              <a:t>Enabling = </a:t>
            </a:r>
            <a:r>
              <a:rPr lang="en-GB" dirty="0" smtClean="0">
                <a:latin typeface="Arial" charset="0"/>
              </a:rPr>
              <a:t>Working with people and places to deliver new homes, economic </a:t>
            </a:r>
          </a:p>
          <a:p>
            <a:pPr marL="227013" indent="-227013"/>
            <a:r>
              <a:rPr lang="en-GB" dirty="0" smtClean="0">
                <a:latin typeface="Arial" charset="0"/>
              </a:rPr>
              <a:t>growth and jobs</a:t>
            </a:r>
          </a:p>
          <a:p>
            <a:pPr marL="227013" indent="-227013"/>
            <a:r>
              <a:rPr lang="en-GB" b="1" dirty="0" smtClean="0">
                <a:latin typeface="Arial" charset="0"/>
              </a:rPr>
              <a:t>Land</a:t>
            </a:r>
            <a:r>
              <a:rPr lang="en-GB" dirty="0" smtClean="0">
                <a:latin typeface="Arial" charset="0"/>
              </a:rPr>
              <a:t> </a:t>
            </a:r>
            <a:r>
              <a:rPr lang="en-GB" b="1" dirty="0" smtClean="0">
                <a:latin typeface="Arial" charset="0"/>
              </a:rPr>
              <a:t>=</a:t>
            </a:r>
            <a:r>
              <a:rPr lang="en-GB" dirty="0" smtClean="0">
                <a:latin typeface="Arial" charset="0"/>
              </a:rPr>
              <a:t> Both HCA and wider government land. Economic Assets from the </a:t>
            </a:r>
          </a:p>
          <a:p>
            <a:pPr marL="227013" indent="-227013"/>
            <a:r>
              <a:rPr lang="en-GB" dirty="0" smtClean="0">
                <a:latin typeface="Arial" charset="0"/>
              </a:rPr>
              <a:t>RDAs. </a:t>
            </a:r>
          </a:p>
          <a:p>
            <a:pPr marL="227013" indent="-227013"/>
            <a:r>
              <a:rPr lang="en-GB" b="1" dirty="0" smtClean="0">
                <a:latin typeface="Arial" charset="0"/>
              </a:rPr>
              <a:t>Investment = </a:t>
            </a:r>
            <a:r>
              <a:rPr lang="en-GB" dirty="0" smtClean="0">
                <a:latin typeface="Arial" charset="0"/>
              </a:rPr>
              <a:t>Delivering programmes of investment in places</a:t>
            </a:r>
          </a:p>
          <a:p>
            <a:pPr marL="741363" lvl="1" indent="-284163">
              <a:buFontTx/>
              <a:buChar char="•"/>
            </a:pPr>
            <a:r>
              <a:rPr lang="en-GB" dirty="0" smtClean="0">
                <a:latin typeface="Arial" charset="0"/>
              </a:rPr>
              <a:t>Affordable homes programme</a:t>
            </a:r>
          </a:p>
          <a:p>
            <a:pPr marL="741363" lvl="1" indent="-284163">
              <a:buFontTx/>
              <a:buChar char="•"/>
            </a:pPr>
            <a:r>
              <a:rPr lang="en-GB" dirty="0" smtClean="0">
                <a:latin typeface="Arial" charset="0"/>
              </a:rPr>
              <a:t>Decent homes backlog programme</a:t>
            </a:r>
          </a:p>
          <a:p>
            <a:pPr marL="741363" lvl="1" indent="-284163">
              <a:buFontTx/>
              <a:buChar char="•"/>
            </a:pPr>
            <a:r>
              <a:rPr lang="en-GB" dirty="0" smtClean="0">
                <a:latin typeface="Arial" charset="0"/>
              </a:rPr>
              <a:t>Land and regeneration</a:t>
            </a:r>
          </a:p>
          <a:p>
            <a:pPr marL="227013" indent="-227013"/>
            <a:r>
              <a:rPr lang="en-GB" b="1" dirty="0" smtClean="0">
                <a:latin typeface="Arial" charset="0"/>
              </a:rPr>
              <a:t>Regulation</a:t>
            </a:r>
            <a:r>
              <a:rPr lang="en-GB" dirty="0" smtClean="0">
                <a:latin typeface="Arial" charset="0"/>
              </a:rPr>
              <a:t> = From April 2012 the HCA became the</a:t>
            </a:r>
            <a:r>
              <a:rPr lang="en-GB" b="1" dirty="0" smtClean="0">
                <a:latin typeface="Arial" charset="0"/>
              </a:rPr>
              <a:t> regulator of social </a:t>
            </a:r>
          </a:p>
          <a:p>
            <a:pPr marL="227013" indent="-227013"/>
            <a:r>
              <a:rPr lang="en-GB" b="1" dirty="0" smtClean="0">
                <a:latin typeface="Arial" charset="0"/>
              </a:rPr>
              <a:t>housing providers</a:t>
            </a:r>
            <a:r>
              <a:rPr lang="en-GB" dirty="0" smtClean="0">
                <a:latin typeface="Arial" charset="0"/>
              </a:rPr>
              <a:t>, focusing on good governance, financial viability and value for money in Private Registered Providers as the basis for robust economic regulation.</a:t>
            </a:r>
            <a:endParaRPr lang="en-GB" b="1" dirty="0" smtClean="0">
              <a:latin typeface="Arial" charset="0"/>
            </a:endParaRPr>
          </a:p>
          <a:p>
            <a:pPr marL="227013" indent="-227013"/>
            <a:endParaRPr lang="en-GB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7013" indent="-227013"/>
            <a:r>
              <a:rPr lang="en-GB" b="1" dirty="0" smtClean="0">
                <a:latin typeface="Arial" charset="0"/>
              </a:rPr>
              <a:t>We are the people who help get things done:</a:t>
            </a:r>
          </a:p>
          <a:p>
            <a:pPr marL="227013" indent="-227013">
              <a:buFontTx/>
              <a:buChar char="•"/>
            </a:pPr>
            <a:r>
              <a:rPr lang="en-GB" dirty="0" smtClean="0">
                <a:latin typeface="Arial" charset="0"/>
              </a:rPr>
              <a:t>Supporting local authorities and communities deliver what they want, in the way they want, where they want it</a:t>
            </a:r>
          </a:p>
          <a:p>
            <a:pPr marL="227013" indent="-227013">
              <a:buFontTx/>
              <a:buChar char="•"/>
            </a:pPr>
            <a:r>
              <a:rPr lang="en-GB" dirty="0" smtClean="0">
                <a:latin typeface="Arial" charset="0"/>
              </a:rPr>
              <a:t>Local Investment Plans are tailored to each area, focusing on local needs and aspirations – bottom-up approach to investment</a:t>
            </a:r>
          </a:p>
          <a:p>
            <a:pPr marL="741363" lvl="1" indent="-284163"/>
            <a:endParaRPr lang="en-GB" dirty="0" smtClean="0">
              <a:latin typeface="Arial" charset="0"/>
            </a:endParaRPr>
          </a:p>
          <a:p>
            <a:pPr marL="227013" indent="-227013"/>
            <a:r>
              <a:rPr lang="en-GB" b="1" dirty="0" smtClean="0">
                <a:latin typeface="Arial" charset="0"/>
              </a:rPr>
              <a:t>Enabling = </a:t>
            </a:r>
            <a:r>
              <a:rPr lang="en-GB" dirty="0" smtClean="0">
                <a:latin typeface="Arial" charset="0"/>
              </a:rPr>
              <a:t>Working with people and places to deliver new homes, economic </a:t>
            </a:r>
          </a:p>
          <a:p>
            <a:pPr marL="227013" indent="-227013"/>
            <a:r>
              <a:rPr lang="en-GB" dirty="0" smtClean="0">
                <a:latin typeface="Arial" charset="0"/>
              </a:rPr>
              <a:t>growth and jobs</a:t>
            </a:r>
          </a:p>
          <a:p>
            <a:pPr marL="227013" indent="-227013"/>
            <a:r>
              <a:rPr lang="en-GB" b="1" dirty="0" smtClean="0">
                <a:latin typeface="Arial" charset="0"/>
              </a:rPr>
              <a:t>Land</a:t>
            </a:r>
            <a:r>
              <a:rPr lang="en-GB" dirty="0" smtClean="0">
                <a:latin typeface="Arial" charset="0"/>
              </a:rPr>
              <a:t> </a:t>
            </a:r>
            <a:r>
              <a:rPr lang="en-GB" b="1" dirty="0" smtClean="0">
                <a:latin typeface="Arial" charset="0"/>
              </a:rPr>
              <a:t>=</a:t>
            </a:r>
            <a:r>
              <a:rPr lang="en-GB" dirty="0" smtClean="0">
                <a:latin typeface="Arial" charset="0"/>
              </a:rPr>
              <a:t> Both HCA and wider government land. Economic Assets from the </a:t>
            </a:r>
          </a:p>
          <a:p>
            <a:pPr marL="227013" indent="-227013"/>
            <a:r>
              <a:rPr lang="en-GB" dirty="0" smtClean="0">
                <a:latin typeface="Arial" charset="0"/>
              </a:rPr>
              <a:t>RDAs. </a:t>
            </a:r>
          </a:p>
          <a:p>
            <a:pPr marL="227013" indent="-227013"/>
            <a:r>
              <a:rPr lang="en-GB" b="1" dirty="0" smtClean="0">
                <a:latin typeface="Arial" charset="0"/>
              </a:rPr>
              <a:t>Investment = </a:t>
            </a:r>
            <a:r>
              <a:rPr lang="en-GB" dirty="0" smtClean="0">
                <a:latin typeface="Arial" charset="0"/>
              </a:rPr>
              <a:t>Delivering programmes of investment in places</a:t>
            </a:r>
          </a:p>
          <a:p>
            <a:pPr marL="741363" lvl="1" indent="-284163">
              <a:buFontTx/>
              <a:buChar char="•"/>
            </a:pPr>
            <a:r>
              <a:rPr lang="en-GB" dirty="0" smtClean="0">
                <a:latin typeface="Arial" charset="0"/>
              </a:rPr>
              <a:t>Affordable homes programme</a:t>
            </a:r>
          </a:p>
          <a:p>
            <a:pPr marL="741363" lvl="1" indent="-284163">
              <a:buFontTx/>
              <a:buChar char="•"/>
            </a:pPr>
            <a:r>
              <a:rPr lang="en-GB" dirty="0" smtClean="0">
                <a:latin typeface="Arial" charset="0"/>
              </a:rPr>
              <a:t>Decent homes backlog programme</a:t>
            </a:r>
          </a:p>
          <a:p>
            <a:pPr marL="741363" lvl="1" indent="-284163">
              <a:buFontTx/>
              <a:buChar char="•"/>
            </a:pPr>
            <a:r>
              <a:rPr lang="en-GB" dirty="0" smtClean="0">
                <a:latin typeface="Arial" charset="0"/>
              </a:rPr>
              <a:t>Land and regeneration</a:t>
            </a:r>
          </a:p>
          <a:p>
            <a:pPr marL="227013" indent="-227013"/>
            <a:r>
              <a:rPr lang="en-GB" b="1" dirty="0" smtClean="0">
                <a:latin typeface="Arial" charset="0"/>
              </a:rPr>
              <a:t>Regulation</a:t>
            </a:r>
            <a:r>
              <a:rPr lang="en-GB" dirty="0" smtClean="0">
                <a:latin typeface="Arial" charset="0"/>
              </a:rPr>
              <a:t> = From April 2012 the HCA became the</a:t>
            </a:r>
            <a:r>
              <a:rPr lang="en-GB" b="1" dirty="0" smtClean="0">
                <a:latin typeface="Arial" charset="0"/>
              </a:rPr>
              <a:t> regulator of social </a:t>
            </a:r>
          </a:p>
          <a:p>
            <a:pPr marL="227013" indent="-227013"/>
            <a:r>
              <a:rPr lang="en-GB" b="1" dirty="0" smtClean="0">
                <a:latin typeface="Arial" charset="0"/>
              </a:rPr>
              <a:t>housing providers</a:t>
            </a:r>
            <a:r>
              <a:rPr lang="en-GB" dirty="0" smtClean="0">
                <a:latin typeface="Arial" charset="0"/>
              </a:rPr>
              <a:t>, focusing on good governance, financial viability and value for money in Private Registered Providers as the basis for robust economic regulation.</a:t>
            </a:r>
            <a:endParaRPr lang="en-GB" b="1" dirty="0" smtClean="0">
              <a:latin typeface="Arial" charset="0"/>
            </a:endParaRPr>
          </a:p>
          <a:p>
            <a:pPr marL="227013" indent="-227013"/>
            <a:endParaRPr lang="en-GB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7013" indent="-227013"/>
            <a:r>
              <a:rPr lang="en-GB" b="1" dirty="0" smtClean="0">
                <a:latin typeface="Arial" charset="0"/>
              </a:rPr>
              <a:t>We are the people who help get things done:</a:t>
            </a:r>
          </a:p>
          <a:p>
            <a:pPr marL="227013" indent="-227013">
              <a:buFontTx/>
              <a:buChar char="•"/>
            </a:pPr>
            <a:r>
              <a:rPr lang="en-GB" dirty="0" smtClean="0">
                <a:latin typeface="Arial" charset="0"/>
              </a:rPr>
              <a:t>Supporting local authorities and communities deliver what they want, in the way they want, where they want it</a:t>
            </a:r>
          </a:p>
          <a:p>
            <a:pPr marL="227013" indent="-227013">
              <a:buFontTx/>
              <a:buChar char="•"/>
            </a:pPr>
            <a:r>
              <a:rPr lang="en-GB" dirty="0" smtClean="0">
                <a:latin typeface="Arial" charset="0"/>
              </a:rPr>
              <a:t>Local Investment Plans are tailored to each area, focusing on local needs and aspirations – bottom-up approach to investment</a:t>
            </a:r>
          </a:p>
          <a:p>
            <a:pPr marL="741363" lvl="1" indent="-284163"/>
            <a:endParaRPr lang="en-GB" dirty="0" smtClean="0">
              <a:latin typeface="Arial" charset="0"/>
            </a:endParaRPr>
          </a:p>
          <a:p>
            <a:pPr marL="227013" indent="-227013"/>
            <a:r>
              <a:rPr lang="en-GB" b="1" dirty="0" smtClean="0">
                <a:latin typeface="Arial" charset="0"/>
              </a:rPr>
              <a:t>Enabling = </a:t>
            </a:r>
            <a:r>
              <a:rPr lang="en-GB" dirty="0" smtClean="0">
                <a:latin typeface="Arial" charset="0"/>
              </a:rPr>
              <a:t>Working with people and places to deliver new homes, economic </a:t>
            </a:r>
          </a:p>
          <a:p>
            <a:pPr marL="227013" indent="-227013"/>
            <a:r>
              <a:rPr lang="en-GB" dirty="0" smtClean="0">
                <a:latin typeface="Arial" charset="0"/>
              </a:rPr>
              <a:t>growth and jobs</a:t>
            </a:r>
          </a:p>
          <a:p>
            <a:pPr marL="227013" indent="-227013"/>
            <a:r>
              <a:rPr lang="en-GB" b="1" dirty="0" smtClean="0">
                <a:latin typeface="Arial" charset="0"/>
              </a:rPr>
              <a:t>Land</a:t>
            </a:r>
            <a:r>
              <a:rPr lang="en-GB" dirty="0" smtClean="0">
                <a:latin typeface="Arial" charset="0"/>
              </a:rPr>
              <a:t> </a:t>
            </a:r>
            <a:r>
              <a:rPr lang="en-GB" b="1" dirty="0" smtClean="0">
                <a:latin typeface="Arial" charset="0"/>
              </a:rPr>
              <a:t>=</a:t>
            </a:r>
            <a:r>
              <a:rPr lang="en-GB" dirty="0" smtClean="0">
                <a:latin typeface="Arial" charset="0"/>
              </a:rPr>
              <a:t> Both HCA and wider government land. Economic Assets from the </a:t>
            </a:r>
          </a:p>
          <a:p>
            <a:pPr marL="227013" indent="-227013"/>
            <a:r>
              <a:rPr lang="en-GB" dirty="0" smtClean="0">
                <a:latin typeface="Arial" charset="0"/>
              </a:rPr>
              <a:t>RDAs. </a:t>
            </a:r>
          </a:p>
          <a:p>
            <a:pPr marL="227013" indent="-227013"/>
            <a:r>
              <a:rPr lang="en-GB" b="1" dirty="0" smtClean="0">
                <a:latin typeface="Arial" charset="0"/>
              </a:rPr>
              <a:t>Investment = </a:t>
            </a:r>
            <a:r>
              <a:rPr lang="en-GB" dirty="0" smtClean="0">
                <a:latin typeface="Arial" charset="0"/>
              </a:rPr>
              <a:t>Delivering programmes of investment in places</a:t>
            </a:r>
          </a:p>
          <a:p>
            <a:pPr marL="741363" lvl="1" indent="-284163">
              <a:buFontTx/>
              <a:buChar char="•"/>
            </a:pPr>
            <a:r>
              <a:rPr lang="en-GB" dirty="0" smtClean="0">
                <a:latin typeface="Arial" charset="0"/>
              </a:rPr>
              <a:t>Affordable homes programme</a:t>
            </a:r>
          </a:p>
          <a:p>
            <a:pPr marL="741363" lvl="1" indent="-284163">
              <a:buFontTx/>
              <a:buChar char="•"/>
            </a:pPr>
            <a:r>
              <a:rPr lang="en-GB" dirty="0" smtClean="0">
                <a:latin typeface="Arial" charset="0"/>
              </a:rPr>
              <a:t>Decent homes backlog programme</a:t>
            </a:r>
          </a:p>
          <a:p>
            <a:pPr marL="741363" lvl="1" indent="-284163">
              <a:buFontTx/>
              <a:buChar char="•"/>
            </a:pPr>
            <a:r>
              <a:rPr lang="en-GB" dirty="0" smtClean="0">
                <a:latin typeface="Arial" charset="0"/>
              </a:rPr>
              <a:t>Land and regeneration</a:t>
            </a:r>
          </a:p>
          <a:p>
            <a:pPr marL="227013" indent="-227013"/>
            <a:r>
              <a:rPr lang="en-GB" b="1" dirty="0" smtClean="0">
                <a:latin typeface="Arial" charset="0"/>
              </a:rPr>
              <a:t>Regulation</a:t>
            </a:r>
            <a:r>
              <a:rPr lang="en-GB" dirty="0" smtClean="0">
                <a:latin typeface="Arial" charset="0"/>
              </a:rPr>
              <a:t> = From April 2012 the HCA became the</a:t>
            </a:r>
            <a:r>
              <a:rPr lang="en-GB" b="1" dirty="0" smtClean="0">
                <a:latin typeface="Arial" charset="0"/>
              </a:rPr>
              <a:t> regulator of social </a:t>
            </a:r>
          </a:p>
          <a:p>
            <a:pPr marL="227013" indent="-227013"/>
            <a:r>
              <a:rPr lang="en-GB" b="1" dirty="0" smtClean="0">
                <a:latin typeface="Arial" charset="0"/>
              </a:rPr>
              <a:t>housing providers</a:t>
            </a:r>
            <a:r>
              <a:rPr lang="en-GB" dirty="0" smtClean="0">
                <a:latin typeface="Arial" charset="0"/>
              </a:rPr>
              <a:t>, focusing on good governance, financial viability and value for money in Private Registered Providers as the basis for robust economic regulation.</a:t>
            </a:r>
            <a:endParaRPr lang="en-GB" b="1" dirty="0" smtClean="0">
              <a:latin typeface="Arial" charset="0"/>
            </a:endParaRPr>
          </a:p>
          <a:p>
            <a:pPr marL="227013" indent="-227013"/>
            <a:endParaRPr lang="en-GB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dirty="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8AFD2F2-DD6B-4B19-8F6D-B5A746D92737}" type="slidenum">
              <a:rPr lang="en-GB" smtClean="0">
                <a:latin typeface="Calibri" pitchFamily="34" charset="0"/>
              </a:rPr>
              <a:pPr eaLnBrk="1" hangingPunct="1"/>
              <a:t>38</a:t>
            </a:fld>
            <a:endParaRPr lang="en-GB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7013" indent="-227013"/>
            <a:r>
              <a:rPr lang="en-GB" b="1" dirty="0" smtClean="0">
                <a:latin typeface="Arial" charset="0"/>
              </a:rPr>
              <a:t>We are the people who help get things done:</a:t>
            </a:r>
          </a:p>
          <a:p>
            <a:pPr marL="227013" indent="-227013">
              <a:buFontTx/>
              <a:buChar char="•"/>
            </a:pPr>
            <a:r>
              <a:rPr lang="en-GB" dirty="0" smtClean="0">
                <a:latin typeface="Arial" charset="0"/>
              </a:rPr>
              <a:t>Supporting local authorities and communities deliver what they want, in the way they want, where they want it</a:t>
            </a:r>
          </a:p>
          <a:p>
            <a:pPr marL="227013" indent="-227013">
              <a:buFontTx/>
              <a:buChar char="•"/>
            </a:pPr>
            <a:r>
              <a:rPr lang="en-GB" dirty="0" smtClean="0">
                <a:latin typeface="Arial" charset="0"/>
              </a:rPr>
              <a:t>Local Investment Plans are tailored to each area, focusing on local needs and aspirations – bottom-up approach to investment</a:t>
            </a:r>
          </a:p>
          <a:p>
            <a:pPr marL="741363" lvl="1" indent="-284163"/>
            <a:endParaRPr lang="en-GB" dirty="0" smtClean="0">
              <a:latin typeface="Arial" charset="0"/>
            </a:endParaRPr>
          </a:p>
          <a:p>
            <a:pPr marL="227013" indent="-227013"/>
            <a:r>
              <a:rPr lang="en-GB" b="1" dirty="0" smtClean="0">
                <a:latin typeface="Arial" charset="0"/>
              </a:rPr>
              <a:t>Enabling = </a:t>
            </a:r>
            <a:r>
              <a:rPr lang="en-GB" dirty="0" smtClean="0">
                <a:latin typeface="Arial" charset="0"/>
              </a:rPr>
              <a:t>Working with people and places to deliver new homes, economic </a:t>
            </a:r>
          </a:p>
          <a:p>
            <a:pPr marL="227013" indent="-227013"/>
            <a:r>
              <a:rPr lang="en-GB" dirty="0" smtClean="0">
                <a:latin typeface="Arial" charset="0"/>
              </a:rPr>
              <a:t>growth and jobs</a:t>
            </a:r>
          </a:p>
          <a:p>
            <a:pPr marL="227013" indent="-227013"/>
            <a:r>
              <a:rPr lang="en-GB" b="1" dirty="0" smtClean="0">
                <a:latin typeface="Arial" charset="0"/>
              </a:rPr>
              <a:t>Land</a:t>
            </a:r>
            <a:r>
              <a:rPr lang="en-GB" dirty="0" smtClean="0">
                <a:latin typeface="Arial" charset="0"/>
              </a:rPr>
              <a:t> </a:t>
            </a:r>
            <a:r>
              <a:rPr lang="en-GB" b="1" dirty="0" smtClean="0">
                <a:latin typeface="Arial" charset="0"/>
              </a:rPr>
              <a:t>=</a:t>
            </a:r>
            <a:r>
              <a:rPr lang="en-GB" dirty="0" smtClean="0">
                <a:latin typeface="Arial" charset="0"/>
              </a:rPr>
              <a:t> Both HCA and wider government land. Economic Assets from the </a:t>
            </a:r>
          </a:p>
          <a:p>
            <a:pPr marL="227013" indent="-227013"/>
            <a:r>
              <a:rPr lang="en-GB" dirty="0" smtClean="0">
                <a:latin typeface="Arial" charset="0"/>
              </a:rPr>
              <a:t>RDAs. </a:t>
            </a:r>
          </a:p>
          <a:p>
            <a:pPr marL="227013" indent="-227013"/>
            <a:r>
              <a:rPr lang="en-GB" b="1" dirty="0" smtClean="0">
                <a:latin typeface="Arial" charset="0"/>
              </a:rPr>
              <a:t>Investment = </a:t>
            </a:r>
            <a:r>
              <a:rPr lang="en-GB" dirty="0" smtClean="0">
                <a:latin typeface="Arial" charset="0"/>
              </a:rPr>
              <a:t>Delivering programmes of investment in places</a:t>
            </a:r>
          </a:p>
          <a:p>
            <a:pPr marL="741363" lvl="1" indent="-284163">
              <a:buFontTx/>
              <a:buChar char="•"/>
            </a:pPr>
            <a:r>
              <a:rPr lang="en-GB" dirty="0" smtClean="0">
                <a:latin typeface="Arial" charset="0"/>
              </a:rPr>
              <a:t>Affordable homes programme</a:t>
            </a:r>
          </a:p>
          <a:p>
            <a:pPr marL="741363" lvl="1" indent="-284163">
              <a:buFontTx/>
              <a:buChar char="•"/>
            </a:pPr>
            <a:r>
              <a:rPr lang="en-GB" dirty="0" smtClean="0">
                <a:latin typeface="Arial" charset="0"/>
              </a:rPr>
              <a:t>Decent homes backlog programme</a:t>
            </a:r>
          </a:p>
          <a:p>
            <a:pPr marL="741363" lvl="1" indent="-284163">
              <a:buFontTx/>
              <a:buChar char="•"/>
            </a:pPr>
            <a:r>
              <a:rPr lang="en-GB" dirty="0" smtClean="0">
                <a:latin typeface="Arial" charset="0"/>
              </a:rPr>
              <a:t>Land and regeneration</a:t>
            </a:r>
          </a:p>
          <a:p>
            <a:pPr marL="227013" indent="-227013"/>
            <a:r>
              <a:rPr lang="en-GB" b="1" dirty="0" smtClean="0">
                <a:latin typeface="Arial" charset="0"/>
              </a:rPr>
              <a:t>Regulation</a:t>
            </a:r>
            <a:r>
              <a:rPr lang="en-GB" dirty="0" smtClean="0">
                <a:latin typeface="Arial" charset="0"/>
              </a:rPr>
              <a:t> = From April 2012 the HCA became the</a:t>
            </a:r>
            <a:r>
              <a:rPr lang="en-GB" b="1" dirty="0" smtClean="0">
                <a:latin typeface="Arial" charset="0"/>
              </a:rPr>
              <a:t> regulator of social </a:t>
            </a:r>
          </a:p>
          <a:p>
            <a:pPr marL="227013" indent="-227013"/>
            <a:r>
              <a:rPr lang="en-GB" b="1" dirty="0" smtClean="0">
                <a:latin typeface="Arial" charset="0"/>
              </a:rPr>
              <a:t>housing providers</a:t>
            </a:r>
            <a:r>
              <a:rPr lang="en-GB" dirty="0" smtClean="0">
                <a:latin typeface="Arial" charset="0"/>
              </a:rPr>
              <a:t>, focusing on good governance, financial viability and value for money in Private Registered Providers as the basis for robust economic regulation.</a:t>
            </a:r>
            <a:endParaRPr lang="en-GB" b="1" dirty="0" smtClean="0">
              <a:latin typeface="Arial" charset="0"/>
            </a:endParaRPr>
          </a:p>
          <a:p>
            <a:pPr marL="227013" indent="-227013"/>
            <a:endParaRPr lang="en-GB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dirty="0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26CD9F7-1629-4E2D-86BA-09B10C682CB3}" type="slidenum">
              <a:rPr lang="en-GB" smtClean="0">
                <a:latin typeface="Calibri" pitchFamily="34" charset="0"/>
              </a:rPr>
              <a:pPr eaLnBrk="1" hangingPunct="1"/>
              <a:t>39</a:t>
            </a:fld>
            <a:endParaRPr lang="en-GB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dirty="0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15F1166-3678-43D2-804D-CB8EF5EDEB20}" type="slidenum">
              <a:rPr lang="en-GB" smtClean="0">
                <a:latin typeface="Calibri" pitchFamily="34" charset="0"/>
              </a:rPr>
              <a:pPr eaLnBrk="1" hangingPunct="1"/>
              <a:t>40</a:t>
            </a:fld>
            <a:endParaRPr lang="en-GB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7013" indent="-227013"/>
            <a:r>
              <a:rPr lang="en-GB" b="1" dirty="0" smtClean="0">
                <a:latin typeface="Arial" charset="0"/>
              </a:rPr>
              <a:t>We are the people who help get things done:</a:t>
            </a:r>
          </a:p>
          <a:p>
            <a:pPr marL="227013" indent="-227013">
              <a:buFontTx/>
              <a:buChar char="•"/>
            </a:pPr>
            <a:r>
              <a:rPr lang="en-GB" dirty="0" smtClean="0">
                <a:latin typeface="Arial" charset="0"/>
              </a:rPr>
              <a:t>Supporting local authorities and communities deliver what they want, in the way they want, where they want it</a:t>
            </a:r>
          </a:p>
          <a:p>
            <a:pPr marL="227013" indent="-227013">
              <a:buFontTx/>
              <a:buChar char="•"/>
            </a:pPr>
            <a:r>
              <a:rPr lang="en-GB" dirty="0" smtClean="0">
                <a:latin typeface="Arial" charset="0"/>
              </a:rPr>
              <a:t>Local Investment Plans are tailored to each area, focusing on local needs and aspirations – bottom-up approach to investment</a:t>
            </a:r>
          </a:p>
          <a:p>
            <a:pPr marL="741363" lvl="1" indent="-284163"/>
            <a:endParaRPr lang="en-GB" dirty="0" smtClean="0">
              <a:latin typeface="Arial" charset="0"/>
            </a:endParaRPr>
          </a:p>
          <a:p>
            <a:pPr marL="227013" indent="-227013"/>
            <a:r>
              <a:rPr lang="en-GB" b="1" dirty="0" smtClean="0">
                <a:latin typeface="Arial" charset="0"/>
              </a:rPr>
              <a:t>Enabling = </a:t>
            </a:r>
            <a:r>
              <a:rPr lang="en-GB" dirty="0" smtClean="0">
                <a:latin typeface="Arial" charset="0"/>
              </a:rPr>
              <a:t>Working with people and places to deliver new homes, economic </a:t>
            </a:r>
          </a:p>
          <a:p>
            <a:pPr marL="227013" indent="-227013"/>
            <a:r>
              <a:rPr lang="en-GB" dirty="0" smtClean="0">
                <a:latin typeface="Arial" charset="0"/>
              </a:rPr>
              <a:t>growth and jobs</a:t>
            </a:r>
          </a:p>
          <a:p>
            <a:pPr marL="227013" indent="-227013"/>
            <a:r>
              <a:rPr lang="en-GB" b="1" dirty="0" smtClean="0">
                <a:latin typeface="Arial" charset="0"/>
              </a:rPr>
              <a:t>Land</a:t>
            </a:r>
            <a:r>
              <a:rPr lang="en-GB" dirty="0" smtClean="0">
                <a:latin typeface="Arial" charset="0"/>
              </a:rPr>
              <a:t> </a:t>
            </a:r>
            <a:r>
              <a:rPr lang="en-GB" b="1" dirty="0" smtClean="0">
                <a:latin typeface="Arial" charset="0"/>
              </a:rPr>
              <a:t>=</a:t>
            </a:r>
            <a:r>
              <a:rPr lang="en-GB" dirty="0" smtClean="0">
                <a:latin typeface="Arial" charset="0"/>
              </a:rPr>
              <a:t> Both HCA and wider government land. Economic Assets from the </a:t>
            </a:r>
          </a:p>
          <a:p>
            <a:pPr marL="227013" indent="-227013"/>
            <a:r>
              <a:rPr lang="en-GB" dirty="0" smtClean="0">
                <a:latin typeface="Arial" charset="0"/>
              </a:rPr>
              <a:t>RDAs. </a:t>
            </a:r>
          </a:p>
          <a:p>
            <a:pPr marL="227013" indent="-227013"/>
            <a:r>
              <a:rPr lang="en-GB" b="1" dirty="0" smtClean="0">
                <a:latin typeface="Arial" charset="0"/>
              </a:rPr>
              <a:t>Investment = </a:t>
            </a:r>
            <a:r>
              <a:rPr lang="en-GB" dirty="0" smtClean="0">
                <a:latin typeface="Arial" charset="0"/>
              </a:rPr>
              <a:t>Delivering programmes of investment in places</a:t>
            </a:r>
          </a:p>
          <a:p>
            <a:pPr marL="741363" lvl="1" indent="-284163">
              <a:buFontTx/>
              <a:buChar char="•"/>
            </a:pPr>
            <a:r>
              <a:rPr lang="en-GB" dirty="0" smtClean="0">
                <a:latin typeface="Arial" charset="0"/>
              </a:rPr>
              <a:t>Affordable homes programme</a:t>
            </a:r>
          </a:p>
          <a:p>
            <a:pPr marL="741363" lvl="1" indent="-284163">
              <a:buFontTx/>
              <a:buChar char="•"/>
            </a:pPr>
            <a:r>
              <a:rPr lang="en-GB" dirty="0" smtClean="0">
                <a:latin typeface="Arial" charset="0"/>
              </a:rPr>
              <a:t>Decent homes backlog programme</a:t>
            </a:r>
          </a:p>
          <a:p>
            <a:pPr marL="741363" lvl="1" indent="-284163">
              <a:buFontTx/>
              <a:buChar char="•"/>
            </a:pPr>
            <a:r>
              <a:rPr lang="en-GB" dirty="0" smtClean="0">
                <a:latin typeface="Arial" charset="0"/>
              </a:rPr>
              <a:t>Land and regeneration</a:t>
            </a:r>
          </a:p>
          <a:p>
            <a:pPr marL="227013" indent="-227013"/>
            <a:r>
              <a:rPr lang="en-GB" b="1" dirty="0" smtClean="0">
                <a:latin typeface="Arial" charset="0"/>
              </a:rPr>
              <a:t>Regulation</a:t>
            </a:r>
            <a:r>
              <a:rPr lang="en-GB" dirty="0" smtClean="0">
                <a:latin typeface="Arial" charset="0"/>
              </a:rPr>
              <a:t> = From April 2012 the HCA became the</a:t>
            </a:r>
            <a:r>
              <a:rPr lang="en-GB" b="1" dirty="0" smtClean="0">
                <a:latin typeface="Arial" charset="0"/>
              </a:rPr>
              <a:t> regulator of social </a:t>
            </a:r>
          </a:p>
          <a:p>
            <a:pPr marL="227013" indent="-227013"/>
            <a:r>
              <a:rPr lang="en-GB" b="1" dirty="0" smtClean="0">
                <a:latin typeface="Arial" charset="0"/>
              </a:rPr>
              <a:t>housing providers</a:t>
            </a:r>
            <a:r>
              <a:rPr lang="en-GB" dirty="0" smtClean="0">
                <a:latin typeface="Arial" charset="0"/>
              </a:rPr>
              <a:t>, focusing on good governance, financial viability and value for money in Private Registered Providers as the basis for robust economic regulation.</a:t>
            </a:r>
            <a:endParaRPr lang="en-GB" b="1" dirty="0" smtClean="0">
              <a:latin typeface="Arial" charset="0"/>
            </a:endParaRPr>
          </a:p>
          <a:p>
            <a:pPr marL="227013" indent="-227013"/>
            <a:endParaRPr lang="en-GB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7013" indent="-227013"/>
            <a:r>
              <a:rPr lang="en-GB" b="1" dirty="0" smtClean="0">
                <a:latin typeface="Arial" charset="0"/>
              </a:rPr>
              <a:t>We are the people who help get things done:</a:t>
            </a:r>
          </a:p>
          <a:p>
            <a:pPr marL="227013" indent="-227013">
              <a:buFontTx/>
              <a:buChar char="•"/>
            </a:pPr>
            <a:r>
              <a:rPr lang="en-GB" dirty="0" smtClean="0">
                <a:latin typeface="Arial" charset="0"/>
              </a:rPr>
              <a:t>Supporting local authorities and communities deliver what they want, in the way they want, where they want it</a:t>
            </a:r>
          </a:p>
          <a:p>
            <a:pPr marL="227013" indent="-227013">
              <a:buFontTx/>
              <a:buChar char="•"/>
            </a:pPr>
            <a:r>
              <a:rPr lang="en-GB" dirty="0" smtClean="0">
                <a:latin typeface="Arial" charset="0"/>
              </a:rPr>
              <a:t>Local Investment Plans are tailored to each area, focusing on local needs and aspirations – bottom-up approach to investment</a:t>
            </a:r>
          </a:p>
          <a:p>
            <a:pPr marL="741363" lvl="1" indent="-284163"/>
            <a:endParaRPr lang="en-GB" dirty="0" smtClean="0">
              <a:latin typeface="Arial" charset="0"/>
            </a:endParaRPr>
          </a:p>
          <a:p>
            <a:pPr marL="227013" indent="-227013"/>
            <a:r>
              <a:rPr lang="en-GB" b="1" dirty="0" smtClean="0">
                <a:latin typeface="Arial" charset="0"/>
              </a:rPr>
              <a:t>Enabling = </a:t>
            </a:r>
            <a:r>
              <a:rPr lang="en-GB" dirty="0" smtClean="0">
                <a:latin typeface="Arial" charset="0"/>
              </a:rPr>
              <a:t>Working with people and places to deliver new homes, economic </a:t>
            </a:r>
          </a:p>
          <a:p>
            <a:pPr marL="227013" indent="-227013"/>
            <a:r>
              <a:rPr lang="en-GB" dirty="0" smtClean="0">
                <a:latin typeface="Arial" charset="0"/>
              </a:rPr>
              <a:t>growth and jobs</a:t>
            </a:r>
          </a:p>
          <a:p>
            <a:pPr marL="227013" indent="-227013"/>
            <a:r>
              <a:rPr lang="en-GB" b="1" dirty="0" smtClean="0">
                <a:latin typeface="Arial" charset="0"/>
              </a:rPr>
              <a:t>Land</a:t>
            </a:r>
            <a:r>
              <a:rPr lang="en-GB" dirty="0" smtClean="0">
                <a:latin typeface="Arial" charset="0"/>
              </a:rPr>
              <a:t> </a:t>
            </a:r>
            <a:r>
              <a:rPr lang="en-GB" b="1" dirty="0" smtClean="0">
                <a:latin typeface="Arial" charset="0"/>
              </a:rPr>
              <a:t>=</a:t>
            </a:r>
            <a:r>
              <a:rPr lang="en-GB" dirty="0" smtClean="0">
                <a:latin typeface="Arial" charset="0"/>
              </a:rPr>
              <a:t> Both HCA and wider government land. Economic Assets from the </a:t>
            </a:r>
          </a:p>
          <a:p>
            <a:pPr marL="227013" indent="-227013"/>
            <a:r>
              <a:rPr lang="en-GB" dirty="0" smtClean="0">
                <a:latin typeface="Arial" charset="0"/>
              </a:rPr>
              <a:t>RDAs. </a:t>
            </a:r>
          </a:p>
          <a:p>
            <a:pPr marL="227013" indent="-227013"/>
            <a:r>
              <a:rPr lang="en-GB" b="1" dirty="0" smtClean="0">
                <a:latin typeface="Arial" charset="0"/>
              </a:rPr>
              <a:t>Investment = </a:t>
            </a:r>
            <a:r>
              <a:rPr lang="en-GB" dirty="0" smtClean="0">
                <a:latin typeface="Arial" charset="0"/>
              </a:rPr>
              <a:t>Delivering programmes of investment in places</a:t>
            </a:r>
          </a:p>
          <a:p>
            <a:pPr marL="741363" lvl="1" indent="-284163">
              <a:buFontTx/>
              <a:buChar char="•"/>
            </a:pPr>
            <a:r>
              <a:rPr lang="en-GB" dirty="0" smtClean="0">
                <a:latin typeface="Arial" charset="0"/>
              </a:rPr>
              <a:t>Affordable homes programme</a:t>
            </a:r>
          </a:p>
          <a:p>
            <a:pPr marL="741363" lvl="1" indent="-284163">
              <a:buFontTx/>
              <a:buChar char="•"/>
            </a:pPr>
            <a:r>
              <a:rPr lang="en-GB" dirty="0" smtClean="0">
                <a:latin typeface="Arial" charset="0"/>
              </a:rPr>
              <a:t>Decent homes backlog programme</a:t>
            </a:r>
          </a:p>
          <a:p>
            <a:pPr marL="741363" lvl="1" indent="-284163">
              <a:buFontTx/>
              <a:buChar char="•"/>
            </a:pPr>
            <a:r>
              <a:rPr lang="en-GB" dirty="0" smtClean="0">
                <a:latin typeface="Arial" charset="0"/>
              </a:rPr>
              <a:t>Land and regeneration</a:t>
            </a:r>
          </a:p>
          <a:p>
            <a:pPr marL="227013" indent="-227013"/>
            <a:r>
              <a:rPr lang="en-GB" b="1" dirty="0" smtClean="0">
                <a:latin typeface="Arial" charset="0"/>
              </a:rPr>
              <a:t>Regulation</a:t>
            </a:r>
            <a:r>
              <a:rPr lang="en-GB" dirty="0" smtClean="0">
                <a:latin typeface="Arial" charset="0"/>
              </a:rPr>
              <a:t> = From April 2012 the HCA became the</a:t>
            </a:r>
            <a:r>
              <a:rPr lang="en-GB" b="1" dirty="0" smtClean="0">
                <a:latin typeface="Arial" charset="0"/>
              </a:rPr>
              <a:t> regulator of social </a:t>
            </a:r>
          </a:p>
          <a:p>
            <a:pPr marL="227013" indent="-227013"/>
            <a:r>
              <a:rPr lang="en-GB" b="1" dirty="0" smtClean="0">
                <a:latin typeface="Arial" charset="0"/>
              </a:rPr>
              <a:t>housing providers</a:t>
            </a:r>
            <a:r>
              <a:rPr lang="en-GB" dirty="0" smtClean="0">
                <a:latin typeface="Arial" charset="0"/>
              </a:rPr>
              <a:t>, focusing on good governance, financial viability and value for money in Private Registered Providers as the basis for robust economic regulation.</a:t>
            </a:r>
            <a:endParaRPr lang="en-GB" b="1" dirty="0" smtClean="0">
              <a:latin typeface="Arial" charset="0"/>
            </a:endParaRPr>
          </a:p>
          <a:p>
            <a:pPr marL="227013" indent="-227013"/>
            <a:endParaRPr lang="en-GB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7013" indent="-227013"/>
            <a:r>
              <a:rPr lang="en-GB" dirty="0" smtClean="0">
                <a:latin typeface="Arial" charset="0"/>
              </a:rPr>
              <a:t>Partnership approach via a dedicated Growth Point team – meaning partners are coordinated and have a </a:t>
            </a:r>
            <a:r>
              <a:rPr lang="en-GB" b="1" dirty="0" smtClean="0">
                <a:latin typeface="Arial" charset="0"/>
              </a:rPr>
              <a:t>strategic approach</a:t>
            </a:r>
          </a:p>
          <a:p>
            <a:pPr marL="227013" indent="-227013"/>
            <a:endParaRPr lang="en-GB" dirty="0" smtClean="0">
              <a:latin typeface="Arial" charset="0"/>
            </a:endParaRPr>
          </a:p>
          <a:p>
            <a:pPr marL="227013" indent="-227013"/>
            <a:r>
              <a:rPr lang="en-GB" dirty="0" smtClean="0">
                <a:latin typeface="Arial" charset="0"/>
              </a:rPr>
              <a:t>Recognised form the outset that </a:t>
            </a:r>
            <a:r>
              <a:rPr lang="en-GB" b="1" dirty="0" smtClean="0">
                <a:latin typeface="Arial" charset="0"/>
              </a:rPr>
              <a:t>viability would be challenging, </a:t>
            </a:r>
            <a:r>
              <a:rPr lang="en-GB" dirty="0" smtClean="0">
                <a:latin typeface="Arial" charset="0"/>
              </a:rPr>
              <a:t>and they have been excellent to date about tracking funding opportunities and securing support for different parts of the project</a:t>
            </a:r>
          </a:p>
          <a:p>
            <a:pPr marL="227013" indent="-227013"/>
            <a:endParaRPr lang="en-GB" dirty="0" smtClean="0">
              <a:latin typeface="Arial" charset="0"/>
            </a:endParaRPr>
          </a:p>
          <a:p>
            <a:pPr marL="227013" indent="-227013"/>
            <a:r>
              <a:rPr lang="en-GB" dirty="0" smtClean="0">
                <a:latin typeface="Arial" charset="0"/>
              </a:rPr>
              <a:t>A good illustration relates to environmental sustainability where the site will be one of the first to include a </a:t>
            </a:r>
            <a:r>
              <a:rPr lang="en-GB" b="1" dirty="0" smtClean="0">
                <a:latin typeface="Arial" charset="0"/>
              </a:rPr>
              <a:t>district wide heating network</a:t>
            </a:r>
            <a:r>
              <a:rPr lang="en-GB" dirty="0" smtClean="0">
                <a:latin typeface="Arial" charset="0"/>
              </a:rPr>
              <a:t>. Funding was challenging but they secured nearly £4m from the Low Carbon Infra Fund to help make it happen.</a:t>
            </a:r>
          </a:p>
          <a:p>
            <a:pPr marL="227013" indent="-227013"/>
            <a:endParaRPr lang="en-GB" dirty="0" smtClean="0">
              <a:latin typeface="Arial" charset="0"/>
            </a:endParaRPr>
          </a:p>
          <a:p>
            <a:pPr marL="227013" indent="-227013"/>
            <a:r>
              <a:rPr lang="en-GB" dirty="0" smtClean="0">
                <a:latin typeface="Arial" charset="0"/>
              </a:rPr>
              <a:t>The overall mix of public funding secured to date includes:</a:t>
            </a:r>
          </a:p>
          <a:p>
            <a:pPr marL="227013" indent="-227013"/>
            <a:endParaRPr lang="en-GB" dirty="0" smtClean="0">
              <a:latin typeface="Arial" charset="0"/>
            </a:endParaRPr>
          </a:p>
          <a:p>
            <a:pPr marL="227013" indent="-227013"/>
            <a:r>
              <a:rPr lang="en-GB" dirty="0" smtClean="0"/>
              <a:t>The HCA investment in Cranbrook includes: </a:t>
            </a:r>
          </a:p>
          <a:p>
            <a:pPr marL="227013" indent="-227013"/>
            <a:r>
              <a:rPr lang="en-GB" dirty="0" smtClean="0"/>
              <a:t>Infrastructure funding £1m</a:t>
            </a:r>
          </a:p>
          <a:p>
            <a:pPr marL="227013" indent="-227013"/>
            <a:r>
              <a:rPr lang="en-GB" dirty="0" smtClean="0"/>
              <a:t>National Affordable Housing Programme £15.6m </a:t>
            </a:r>
          </a:p>
          <a:p>
            <a:pPr marL="227013" indent="-227013"/>
            <a:r>
              <a:rPr lang="en-GB" dirty="0" smtClean="0"/>
              <a:t>Growth Point funding £6.3m </a:t>
            </a:r>
          </a:p>
          <a:p>
            <a:pPr marL="227013" indent="-227013"/>
            <a:r>
              <a:rPr lang="en-GB" dirty="0" smtClean="0"/>
              <a:t>Community Infrastructure Fund £7m </a:t>
            </a:r>
          </a:p>
          <a:p>
            <a:pPr marL="227013" indent="-227013"/>
            <a:r>
              <a:rPr lang="en-GB" dirty="0" smtClean="0"/>
              <a:t>Low Carbon Infrastructure Fund £3.6m </a:t>
            </a:r>
          </a:p>
          <a:p>
            <a:pPr marL="227013" indent="-227013"/>
            <a:endParaRPr lang="en-GB" dirty="0" smtClean="0"/>
          </a:p>
          <a:p>
            <a:pPr marL="227013" indent="-227013"/>
            <a:r>
              <a:rPr lang="en-GB" dirty="0" smtClean="0"/>
              <a:t>Other funding </a:t>
            </a:r>
          </a:p>
          <a:p>
            <a:pPr marL="227013" indent="-227013"/>
            <a:r>
              <a:rPr lang="en-GB" dirty="0" smtClean="0"/>
              <a:t>Planning and support fees 0.1m </a:t>
            </a:r>
          </a:p>
          <a:p>
            <a:pPr marL="227013" indent="-227013"/>
            <a:r>
              <a:rPr lang="en-GB" dirty="0" smtClean="0"/>
              <a:t>South West RDA funding through the Regional Infrastructure Fund £12m</a:t>
            </a:r>
          </a:p>
          <a:p>
            <a:pPr marL="227013" indent="-227013"/>
            <a:r>
              <a:rPr lang="en-GB" dirty="0" smtClean="0"/>
              <a:t>Department for Transport – for Junction 29 £10.4m </a:t>
            </a:r>
          </a:p>
          <a:p>
            <a:pPr marL="227013" indent="-227013"/>
            <a:r>
              <a:rPr lang="en-GB" dirty="0" smtClean="0"/>
              <a:t>Sub Total </a:t>
            </a:r>
            <a:r>
              <a:rPr lang="en-GB" b="1" dirty="0" smtClean="0"/>
              <a:t>£56m </a:t>
            </a:r>
          </a:p>
          <a:p>
            <a:pPr marL="227013" indent="-227013"/>
            <a:endParaRPr lang="en-GB" dirty="0" smtClean="0">
              <a:latin typeface="Arial" charset="0"/>
            </a:endParaRPr>
          </a:p>
          <a:p>
            <a:pPr marL="227013" indent="-227013"/>
            <a:r>
              <a:rPr lang="en-GB" dirty="0" smtClean="0">
                <a:latin typeface="Arial" charset="0"/>
              </a:rPr>
              <a:t>They are now mindful that </a:t>
            </a:r>
            <a:r>
              <a:rPr lang="en-GB" b="1" dirty="0" smtClean="0">
                <a:latin typeface="Arial" charset="0"/>
              </a:rPr>
              <a:t>infrastructure triggers are looming </a:t>
            </a:r>
            <a:r>
              <a:rPr lang="en-GB" dirty="0" smtClean="0">
                <a:latin typeface="Arial" charset="0"/>
              </a:rPr>
              <a:t>and they will need to maintain momentum. The </a:t>
            </a:r>
            <a:r>
              <a:rPr lang="en-GB" b="1" dirty="0" smtClean="0">
                <a:latin typeface="Arial" charset="0"/>
              </a:rPr>
              <a:t>cashflow</a:t>
            </a:r>
            <a:r>
              <a:rPr lang="en-GB" dirty="0" smtClean="0">
                <a:latin typeface="Arial" charset="0"/>
              </a:rPr>
              <a:t> for the project is a particular issue and partners are actively looking as to how to make sure the project doesn’t stall.</a:t>
            </a:r>
          </a:p>
          <a:p>
            <a:pPr marL="227013" indent="-227013"/>
            <a:endParaRPr lang="en-GB" dirty="0" smtClean="0">
              <a:latin typeface="Arial" charset="0"/>
            </a:endParaRPr>
          </a:p>
          <a:p>
            <a:pPr marL="227013" indent="-227013"/>
            <a:r>
              <a:rPr lang="en-GB" dirty="0" smtClean="0">
                <a:latin typeface="Arial" charset="0"/>
              </a:rPr>
              <a:t>They are looking at innovative ways to make it work and evolving a concept of a </a:t>
            </a:r>
            <a:r>
              <a:rPr lang="en-GB" b="1" dirty="0" smtClean="0">
                <a:latin typeface="Arial" charset="0"/>
              </a:rPr>
              <a:t>Local revolving Infrastructure Fund</a:t>
            </a:r>
            <a:r>
              <a:rPr lang="en-GB" dirty="0" smtClean="0">
                <a:latin typeface="Arial" charset="0"/>
              </a:rPr>
              <a:t>. This could pool New Homes Bonus, CIL and local Business Rates to help deliver infrastructure over the lifetime of the growth strategy</a:t>
            </a:r>
          </a:p>
          <a:p>
            <a:pPr marL="227013" indent="-227013"/>
            <a:endParaRPr lang="en-GB" dirty="0" smtClean="0">
              <a:latin typeface="Arial" charset="0"/>
            </a:endParaRPr>
          </a:p>
          <a:p>
            <a:pPr marL="227013" indent="-227013"/>
            <a:r>
              <a:rPr lang="en-GB" dirty="0" smtClean="0">
                <a:latin typeface="Arial" charset="0"/>
              </a:rPr>
              <a:t>Good example of a place bring focussed, proactive, innovative and taking some direct responsibility to help make it happen.</a:t>
            </a:r>
          </a:p>
          <a:p>
            <a:pPr marL="227013" indent="-227013"/>
            <a:endParaRPr lang="en-GB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dirty="0" smtClean="0">
                <a:latin typeface="Calibri" pitchFamily="34" charset="0"/>
              </a:rPr>
              <a:t>Thriving communities, affordable homes</a:t>
            </a:r>
          </a:p>
        </p:txBody>
      </p:sp>
      <p:sp>
        <p:nvSpPr>
          <p:cNvPr id="7270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FCBC490-60C8-46B1-8489-2A3C20ED2FD9}" type="slidenum">
              <a:rPr lang="en-GB" smtClean="0">
                <a:latin typeface="Calibri" pitchFamily="34" charset="0"/>
              </a:rPr>
              <a:pPr eaLnBrk="1" hangingPunct="1"/>
              <a:t>48</a:t>
            </a:fld>
            <a:endParaRPr lang="en-GB" dirty="0" smtClean="0">
              <a:latin typeface="Calibri" pitchFamily="34" charset="0"/>
            </a:endParaRPr>
          </a:p>
        </p:txBody>
      </p:sp>
      <p:sp>
        <p:nvSpPr>
          <p:cNvPr id="727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b="1" dirty="0" smtClean="0"/>
              <a:t>Integral </a:t>
            </a:r>
            <a:r>
              <a:rPr lang="en-GB" dirty="0" smtClean="0"/>
              <a:t>part of spatial planning process – putting spatial development plans into action</a:t>
            </a:r>
          </a:p>
          <a:p>
            <a:endParaRPr lang="en-GB" dirty="0" smtClean="0"/>
          </a:p>
          <a:p>
            <a:r>
              <a:rPr lang="en-GB" b="1" dirty="0" smtClean="0"/>
              <a:t>End to end</a:t>
            </a:r>
            <a:r>
              <a:rPr lang="en-GB" dirty="0" smtClean="0"/>
              <a:t> management of delivery chain for sustainable development</a:t>
            </a:r>
          </a:p>
          <a:p>
            <a:endParaRPr lang="en-GB" dirty="0" smtClean="0"/>
          </a:p>
          <a:p>
            <a:r>
              <a:rPr lang="en-GB" dirty="0" smtClean="0"/>
              <a:t>Cultural change underlining role of </a:t>
            </a:r>
            <a:r>
              <a:rPr lang="en-GB" b="1" dirty="0" smtClean="0"/>
              <a:t>LA as place shaper</a:t>
            </a:r>
            <a:r>
              <a:rPr lang="en-GB" dirty="0" smtClean="0"/>
              <a:t> in partnership</a:t>
            </a:r>
          </a:p>
          <a:p>
            <a:endParaRPr lang="en-GB" dirty="0" smtClean="0"/>
          </a:p>
          <a:p>
            <a:r>
              <a:rPr lang="en-GB" b="1" dirty="0" smtClean="0"/>
              <a:t>The process</a:t>
            </a:r>
            <a:r>
              <a:rPr lang="en-GB" dirty="0" smtClean="0"/>
              <a:t> for considering proposals needs to be proportionate and appropriate to the impact of individual development</a:t>
            </a:r>
          </a:p>
          <a:p>
            <a:endParaRPr lang="en-GB" dirty="0" smtClean="0"/>
          </a:p>
          <a:p>
            <a:r>
              <a:rPr lang="en-GB" dirty="0" smtClean="0"/>
              <a:t>DM approach necessitates changes in the </a:t>
            </a:r>
            <a:r>
              <a:rPr lang="en-GB" b="1" dirty="0" smtClean="0"/>
              <a:t>structure and allocation of resources in LA</a:t>
            </a:r>
          </a:p>
          <a:p>
            <a:endParaRPr lang="en-GB" b="1" dirty="0" smtClean="0"/>
          </a:p>
          <a:p>
            <a:r>
              <a:rPr lang="en-GB" b="1" dirty="0" smtClean="0"/>
              <a:t>Planning Performance Agreements</a:t>
            </a:r>
            <a:r>
              <a:rPr lang="en-GB" dirty="0" smtClean="0"/>
              <a:t> – encapsulate a development management approach of shared vision, collaboration and clear project coordination</a:t>
            </a:r>
          </a:p>
          <a:p>
            <a:endParaRPr lang="en-GB" dirty="0" smtClean="0"/>
          </a:p>
          <a:p>
            <a:endParaRPr lang="en-GB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dirty="0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445EA71-D70A-4EBA-970D-F361B3921338}" type="slidenum">
              <a:rPr lang="en-GB" smtClean="0">
                <a:latin typeface="Calibri" pitchFamily="34" charset="0"/>
              </a:rPr>
              <a:pPr eaLnBrk="1" hangingPunct="1"/>
              <a:t>9</a:t>
            </a:fld>
            <a:endParaRPr lang="en-GB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dirty="0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BE230EE-EC67-44EF-AA26-B1AC960E7B33}" type="slidenum">
              <a:rPr lang="en-GB" smtClean="0">
                <a:latin typeface="Calibri" pitchFamily="34" charset="0"/>
              </a:rPr>
              <a:pPr eaLnBrk="1" hangingPunct="1"/>
              <a:t>10</a:t>
            </a:fld>
            <a:endParaRPr lang="en-GB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dirty="0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CF0AC3F-7A79-45E9-9AB6-E1CC93CDA8A0}" type="slidenum">
              <a:rPr lang="en-GB" smtClean="0">
                <a:latin typeface="Calibri" pitchFamily="34" charset="0"/>
              </a:rPr>
              <a:pPr eaLnBrk="1" hangingPunct="1"/>
              <a:t>13</a:t>
            </a:fld>
            <a:endParaRPr lang="en-GB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7013" indent="-227013"/>
            <a:r>
              <a:rPr lang="en-GB" b="1" dirty="0" smtClean="0">
                <a:latin typeface="Arial" charset="0"/>
              </a:rPr>
              <a:t>We are the people who help get things done:</a:t>
            </a:r>
          </a:p>
          <a:p>
            <a:pPr marL="227013" indent="-227013">
              <a:buFontTx/>
              <a:buChar char="•"/>
            </a:pPr>
            <a:r>
              <a:rPr lang="en-GB" dirty="0" smtClean="0">
                <a:latin typeface="Arial" charset="0"/>
              </a:rPr>
              <a:t>Supporting local authorities and communities deliver what they want, in the way they want, where they want it</a:t>
            </a:r>
          </a:p>
          <a:p>
            <a:pPr marL="227013" indent="-227013">
              <a:buFontTx/>
              <a:buChar char="•"/>
            </a:pPr>
            <a:r>
              <a:rPr lang="en-GB" dirty="0" smtClean="0">
                <a:latin typeface="Arial" charset="0"/>
              </a:rPr>
              <a:t>Local Investment Plans are tailored to each area, focusing on local needs and aspirations – bottom-up approach to investment</a:t>
            </a:r>
          </a:p>
          <a:p>
            <a:pPr marL="741363" lvl="1" indent="-284163"/>
            <a:endParaRPr lang="en-GB" dirty="0" smtClean="0">
              <a:latin typeface="Arial" charset="0"/>
            </a:endParaRPr>
          </a:p>
          <a:p>
            <a:pPr marL="227013" indent="-227013"/>
            <a:r>
              <a:rPr lang="en-GB" b="1" dirty="0" smtClean="0">
                <a:latin typeface="Arial" charset="0"/>
              </a:rPr>
              <a:t>Enabling = </a:t>
            </a:r>
            <a:r>
              <a:rPr lang="en-GB" dirty="0" smtClean="0">
                <a:latin typeface="Arial" charset="0"/>
              </a:rPr>
              <a:t>Working with people and places to deliver new homes, economic </a:t>
            </a:r>
          </a:p>
          <a:p>
            <a:pPr marL="227013" indent="-227013"/>
            <a:r>
              <a:rPr lang="en-GB" dirty="0" smtClean="0">
                <a:latin typeface="Arial" charset="0"/>
              </a:rPr>
              <a:t>growth and jobs</a:t>
            </a:r>
          </a:p>
          <a:p>
            <a:pPr marL="227013" indent="-227013"/>
            <a:r>
              <a:rPr lang="en-GB" b="1" dirty="0" smtClean="0">
                <a:latin typeface="Arial" charset="0"/>
              </a:rPr>
              <a:t>Land</a:t>
            </a:r>
            <a:r>
              <a:rPr lang="en-GB" dirty="0" smtClean="0">
                <a:latin typeface="Arial" charset="0"/>
              </a:rPr>
              <a:t> </a:t>
            </a:r>
            <a:r>
              <a:rPr lang="en-GB" b="1" dirty="0" smtClean="0">
                <a:latin typeface="Arial" charset="0"/>
              </a:rPr>
              <a:t>=</a:t>
            </a:r>
            <a:r>
              <a:rPr lang="en-GB" dirty="0" smtClean="0">
                <a:latin typeface="Arial" charset="0"/>
              </a:rPr>
              <a:t> Both HCA and wider government land. Economic Assets from the </a:t>
            </a:r>
          </a:p>
          <a:p>
            <a:pPr marL="227013" indent="-227013"/>
            <a:r>
              <a:rPr lang="en-GB" dirty="0" smtClean="0">
                <a:latin typeface="Arial" charset="0"/>
              </a:rPr>
              <a:t>RDAs. </a:t>
            </a:r>
          </a:p>
          <a:p>
            <a:pPr marL="227013" indent="-227013"/>
            <a:r>
              <a:rPr lang="en-GB" b="1" dirty="0" smtClean="0">
                <a:latin typeface="Arial" charset="0"/>
              </a:rPr>
              <a:t>Investment = </a:t>
            </a:r>
            <a:r>
              <a:rPr lang="en-GB" dirty="0" smtClean="0">
                <a:latin typeface="Arial" charset="0"/>
              </a:rPr>
              <a:t>Delivering programmes of investment in places</a:t>
            </a:r>
          </a:p>
          <a:p>
            <a:pPr marL="741363" lvl="1" indent="-284163">
              <a:buFontTx/>
              <a:buChar char="•"/>
            </a:pPr>
            <a:r>
              <a:rPr lang="en-GB" dirty="0" smtClean="0">
                <a:latin typeface="Arial" charset="0"/>
              </a:rPr>
              <a:t>Affordable homes programme</a:t>
            </a:r>
          </a:p>
          <a:p>
            <a:pPr marL="741363" lvl="1" indent="-284163">
              <a:buFontTx/>
              <a:buChar char="•"/>
            </a:pPr>
            <a:r>
              <a:rPr lang="en-GB" dirty="0" smtClean="0">
                <a:latin typeface="Arial" charset="0"/>
              </a:rPr>
              <a:t>Decent homes backlog programme</a:t>
            </a:r>
          </a:p>
          <a:p>
            <a:pPr marL="741363" lvl="1" indent="-284163">
              <a:buFontTx/>
              <a:buChar char="•"/>
            </a:pPr>
            <a:r>
              <a:rPr lang="en-GB" dirty="0" smtClean="0">
                <a:latin typeface="Arial" charset="0"/>
              </a:rPr>
              <a:t>Land and regeneration</a:t>
            </a:r>
          </a:p>
          <a:p>
            <a:pPr marL="227013" indent="-227013"/>
            <a:r>
              <a:rPr lang="en-GB" b="1" dirty="0" smtClean="0">
                <a:latin typeface="Arial" charset="0"/>
              </a:rPr>
              <a:t>Regulation</a:t>
            </a:r>
            <a:r>
              <a:rPr lang="en-GB" dirty="0" smtClean="0">
                <a:latin typeface="Arial" charset="0"/>
              </a:rPr>
              <a:t> = From April 2012 the HCA became the</a:t>
            </a:r>
            <a:r>
              <a:rPr lang="en-GB" b="1" dirty="0" smtClean="0">
                <a:latin typeface="Arial" charset="0"/>
              </a:rPr>
              <a:t> regulator of social </a:t>
            </a:r>
          </a:p>
          <a:p>
            <a:pPr marL="227013" indent="-227013"/>
            <a:r>
              <a:rPr lang="en-GB" b="1" dirty="0" smtClean="0">
                <a:latin typeface="Arial" charset="0"/>
              </a:rPr>
              <a:t>housing providers</a:t>
            </a:r>
            <a:r>
              <a:rPr lang="en-GB" dirty="0" smtClean="0">
                <a:latin typeface="Arial" charset="0"/>
              </a:rPr>
              <a:t>, focusing on good governance, financial viability and value for money in Private Registered Providers as the basis for robust economic regulation.</a:t>
            </a:r>
            <a:endParaRPr lang="en-GB" b="1" dirty="0" smtClean="0">
              <a:latin typeface="Arial" charset="0"/>
            </a:endParaRPr>
          </a:p>
          <a:p>
            <a:pPr marL="227013" indent="-227013"/>
            <a:endParaRPr lang="en-GB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7013" indent="-227013"/>
            <a:r>
              <a:rPr lang="en-GB" b="1" dirty="0" smtClean="0">
                <a:latin typeface="Arial" charset="0"/>
              </a:rPr>
              <a:t>We are the people who help get things done:</a:t>
            </a:r>
          </a:p>
          <a:p>
            <a:pPr marL="227013" indent="-227013">
              <a:buFontTx/>
              <a:buChar char="•"/>
            </a:pPr>
            <a:r>
              <a:rPr lang="en-GB" dirty="0" smtClean="0">
                <a:latin typeface="Arial" charset="0"/>
              </a:rPr>
              <a:t>Supporting local authorities and communities deliver what they want, in the way they want, where they want it</a:t>
            </a:r>
          </a:p>
          <a:p>
            <a:pPr marL="227013" indent="-227013">
              <a:buFontTx/>
              <a:buChar char="•"/>
            </a:pPr>
            <a:r>
              <a:rPr lang="en-GB" dirty="0" smtClean="0">
                <a:latin typeface="Arial" charset="0"/>
              </a:rPr>
              <a:t>Local Investment Plans are tailored to each area, focusing on local needs and aspirations – bottom-up approach to investment</a:t>
            </a:r>
          </a:p>
          <a:p>
            <a:pPr marL="741363" lvl="1" indent="-284163"/>
            <a:endParaRPr lang="en-GB" dirty="0" smtClean="0">
              <a:latin typeface="Arial" charset="0"/>
            </a:endParaRPr>
          </a:p>
          <a:p>
            <a:pPr marL="227013" indent="-227013"/>
            <a:r>
              <a:rPr lang="en-GB" b="1" dirty="0" smtClean="0">
                <a:latin typeface="Arial" charset="0"/>
              </a:rPr>
              <a:t>Enabling = </a:t>
            </a:r>
            <a:r>
              <a:rPr lang="en-GB" dirty="0" smtClean="0">
                <a:latin typeface="Arial" charset="0"/>
              </a:rPr>
              <a:t>Working with people and places to deliver new homes, economic </a:t>
            </a:r>
          </a:p>
          <a:p>
            <a:pPr marL="227013" indent="-227013"/>
            <a:r>
              <a:rPr lang="en-GB" dirty="0" smtClean="0">
                <a:latin typeface="Arial" charset="0"/>
              </a:rPr>
              <a:t>growth and jobs</a:t>
            </a:r>
          </a:p>
          <a:p>
            <a:pPr marL="227013" indent="-227013"/>
            <a:r>
              <a:rPr lang="en-GB" b="1" dirty="0" smtClean="0">
                <a:latin typeface="Arial" charset="0"/>
              </a:rPr>
              <a:t>Land</a:t>
            </a:r>
            <a:r>
              <a:rPr lang="en-GB" dirty="0" smtClean="0">
                <a:latin typeface="Arial" charset="0"/>
              </a:rPr>
              <a:t> </a:t>
            </a:r>
            <a:r>
              <a:rPr lang="en-GB" b="1" dirty="0" smtClean="0">
                <a:latin typeface="Arial" charset="0"/>
              </a:rPr>
              <a:t>=</a:t>
            </a:r>
            <a:r>
              <a:rPr lang="en-GB" dirty="0" smtClean="0">
                <a:latin typeface="Arial" charset="0"/>
              </a:rPr>
              <a:t> Both HCA and wider government land. Economic Assets from the </a:t>
            </a:r>
          </a:p>
          <a:p>
            <a:pPr marL="227013" indent="-227013"/>
            <a:r>
              <a:rPr lang="en-GB" dirty="0" smtClean="0">
                <a:latin typeface="Arial" charset="0"/>
              </a:rPr>
              <a:t>RDAs. </a:t>
            </a:r>
          </a:p>
          <a:p>
            <a:pPr marL="227013" indent="-227013"/>
            <a:r>
              <a:rPr lang="en-GB" b="1" dirty="0" smtClean="0">
                <a:latin typeface="Arial" charset="0"/>
              </a:rPr>
              <a:t>Investment = </a:t>
            </a:r>
            <a:r>
              <a:rPr lang="en-GB" dirty="0" smtClean="0">
                <a:latin typeface="Arial" charset="0"/>
              </a:rPr>
              <a:t>Delivering programmes of investment in places</a:t>
            </a:r>
          </a:p>
          <a:p>
            <a:pPr marL="741363" lvl="1" indent="-284163">
              <a:buFontTx/>
              <a:buChar char="•"/>
            </a:pPr>
            <a:r>
              <a:rPr lang="en-GB" dirty="0" smtClean="0">
                <a:latin typeface="Arial" charset="0"/>
              </a:rPr>
              <a:t>Affordable homes programme</a:t>
            </a:r>
          </a:p>
          <a:p>
            <a:pPr marL="741363" lvl="1" indent="-284163">
              <a:buFontTx/>
              <a:buChar char="•"/>
            </a:pPr>
            <a:r>
              <a:rPr lang="en-GB" dirty="0" smtClean="0">
                <a:latin typeface="Arial" charset="0"/>
              </a:rPr>
              <a:t>Decent homes backlog programme</a:t>
            </a:r>
          </a:p>
          <a:p>
            <a:pPr marL="741363" lvl="1" indent="-284163">
              <a:buFontTx/>
              <a:buChar char="•"/>
            </a:pPr>
            <a:r>
              <a:rPr lang="en-GB" dirty="0" smtClean="0">
                <a:latin typeface="Arial" charset="0"/>
              </a:rPr>
              <a:t>Land and regeneration</a:t>
            </a:r>
          </a:p>
          <a:p>
            <a:pPr marL="227013" indent="-227013"/>
            <a:r>
              <a:rPr lang="en-GB" b="1" dirty="0" smtClean="0">
                <a:latin typeface="Arial" charset="0"/>
              </a:rPr>
              <a:t>Regulation</a:t>
            </a:r>
            <a:r>
              <a:rPr lang="en-GB" dirty="0" smtClean="0">
                <a:latin typeface="Arial" charset="0"/>
              </a:rPr>
              <a:t> = From April 2012 the HCA became the</a:t>
            </a:r>
            <a:r>
              <a:rPr lang="en-GB" b="1" dirty="0" smtClean="0">
                <a:latin typeface="Arial" charset="0"/>
              </a:rPr>
              <a:t> regulator of social </a:t>
            </a:r>
          </a:p>
          <a:p>
            <a:pPr marL="227013" indent="-227013"/>
            <a:r>
              <a:rPr lang="en-GB" b="1" dirty="0" smtClean="0">
                <a:latin typeface="Arial" charset="0"/>
              </a:rPr>
              <a:t>housing providers</a:t>
            </a:r>
            <a:r>
              <a:rPr lang="en-GB" dirty="0" smtClean="0">
                <a:latin typeface="Arial" charset="0"/>
              </a:rPr>
              <a:t>, focusing on good governance, financial viability and value for money in Private Registered Providers as the basis for robust economic regulation.</a:t>
            </a:r>
            <a:endParaRPr lang="en-GB" b="1" dirty="0" smtClean="0">
              <a:latin typeface="Arial" charset="0"/>
            </a:endParaRPr>
          </a:p>
          <a:p>
            <a:pPr marL="227013" indent="-227013"/>
            <a:endParaRPr lang="en-GB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FBD7BC-31D5-48E3-A3B3-D48815B7C3B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4722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3967" indent="-2861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4565" indent="-2289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2391" indent="-2289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60218" indent="-2289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8044" indent="-2289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5871" indent="-2289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33697" indent="-2289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91523" indent="-2289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FC8E0CC-8E38-430A-B190-CDCFA5167379}" type="slidenum">
              <a:rPr lang="en-GB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22</a:t>
            </a:fld>
            <a:endParaRPr lang="en-GB" alt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CA_Final_Logo_180MM_RGB_Layered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588" y="307975"/>
            <a:ext cx="1976437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42900" y="6437313"/>
            <a:ext cx="35258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1400" dirty="0" smtClean="0">
                <a:solidFill>
                  <a:srgbClr val="C5007D"/>
                </a:solidFill>
              </a:rPr>
              <a:t>Thriving communities, affordable homes</a:t>
            </a:r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550" y="1628775"/>
            <a:ext cx="7772400" cy="1008063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550" y="2781300"/>
            <a:ext cx="6400800" cy="1223963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200">
                <a:latin typeface="Helvetica" pitchFamily="34" charset="0"/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01131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880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22963" y="333375"/>
            <a:ext cx="1817687" cy="52562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333375"/>
            <a:ext cx="5302250" cy="52562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329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HCA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2413" y="1611313"/>
            <a:ext cx="8650287" cy="4762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  <a:cs typeface="+mn-cs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2438" y="844550"/>
            <a:ext cx="3024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GB" sz="1400" b="1" dirty="0">
                <a:solidFill>
                  <a:srgbClr val="009590"/>
                </a:solidFill>
                <a:latin typeface="Arial" charset="0"/>
              </a:rPr>
              <a:t>Successful places </a:t>
            </a:r>
          </a:p>
          <a:p>
            <a:pPr>
              <a:defRPr/>
            </a:pPr>
            <a:r>
              <a:rPr lang="en-GB" sz="1400" b="1" dirty="0">
                <a:solidFill>
                  <a:srgbClr val="009590"/>
                </a:solidFill>
                <a:latin typeface="Arial" charset="0"/>
              </a:rPr>
              <a:t>with homes and jobs</a:t>
            </a: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35313"/>
            <a:ext cx="3341688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8313" y="1993900"/>
            <a:ext cx="3052762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spc="-100" dirty="0">
                <a:solidFill>
                  <a:srgbClr val="009590"/>
                </a:solidFill>
                <a:latin typeface="Arial" pitchFamily="34" charset="0"/>
                <a:cs typeface="Arial" pitchFamily="34" charset="0"/>
              </a:rPr>
              <a:t>A NATIONAL AGENCY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spc="-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WORKING LOCALLY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976119"/>
            <a:ext cx="3886200" cy="1470025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886200"/>
            <a:ext cx="3888432" cy="1752600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0778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CA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400" y="266344"/>
            <a:ext cx="6624736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 baseline="0"/>
            </a:lvl1pPr>
            <a:lvl2pPr>
              <a:defRPr sz="2000" baseline="0"/>
            </a:lvl2pPr>
            <a:lvl3pPr marL="914400" indent="0">
              <a:buNone/>
              <a:defRPr sz="2000" baseline="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8625" y="6357938"/>
            <a:ext cx="7880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69279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CA two columns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72" y="1600200"/>
            <a:ext cx="5122912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5816" y="1600200"/>
            <a:ext cx="2890664" cy="4525963"/>
          </a:xfrm>
        </p:spPr>
        <p:txBody>
          <a:bodyPr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7038" y="6359525"/>
            <a:ext cx="7880350" cy="365125"/>
          </a:xfrm>
        </p:spPr>
        <p:txBody>
          <a:bodyPr/>
          <a:lstStyle>
            <a:lvl1pPr algn="l">
              <a:defRPr sz="1400">
                <a:solidFill>
                  <a:srgbClr val="00959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3685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CA two columns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72" y="1600200"/>
            <a:ext cx="4419920" cy="456510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6032" y="1600201"/>
            <a:ext cx="4038600" cy="2260848"/>
          </a:xfrm>
        </p:spPr>
        <p:txBody>
          <a:bodyPr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0"/>
          </p:nvPr>
        </p:nvSpPr>
        <p:spPr>
          <a:xfrm>
            <a:off x="4836032" y="3933056"/>
            <a:ext cx="4038600" cy="2260848"/>
          </a:xfrm>
        </p:spPr>
        <p:txBody>
          <a:bodyPr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7038" y="6359525"/>
            <a:ext cx="7880350" cy="365125"/>
          </a:xfrm>
        </p:spPr>
        <p:txBody>
          <a:bodyPr/>
          <a:lstStyle>
            <a:lvl1pPr algn="l">
              <a:defRPr sz="1400">
                <a:solidFill>
                  <a:srgbClr val="00959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8083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CA title and 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959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7038" y="6359525"/>
            <a:ext cx="7880350" cy="365125"/>
          </a:xfrm>
        </p:spPr>
        <p:txBody>
          <a:bodyPr/>
          <a:lstStyle>
            <a:lvl1pPr algn="l">
              <a:defRPr sz="1400">
                <a:solidFill>
                  <a:srgbClr val="00959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38876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91413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82600" y="1719263"/>
            <a:ext cx="8401050" cy="442118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54976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C008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82600" y="1562100"/>
            <a:ext cx="7423150" cy="466725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0156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2669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98791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e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296863" y="1538288"/>
            <a:ext cx="8586787" cy="4735512"/>
          </a:xfr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0" y="3028950"/>
            <a:ext cx="3994150" cy="3556000"/>
          </a:xfr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296863" y="1538288"/>
            <a:ext cx="8586787" cy="4735512"/>
          </a:xfr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1538288"/>
          </a:xfrm>
        </p:spPr>
        <p:txBody>
          <a:bodyPr/>
          <a:lstStyle/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478896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e en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eep_comple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875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96863" y="1538288"/>
            <a:ext cx="8586787" cy="4735512"/>
          </a:xfrm>
        </p:spPr>
        <p:txBody>
          <a:bodyPr/>
          <a:lstStyle/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713885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561C1-EA71-484E-9A1F-1BA156F07007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3880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4BE5D-B0A3-4AEC-9D4E-D2A22828EA88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3761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18647-8A2D-409B-8EEE-43683FF6D1F7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0493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F0A78-AE70-4929-BA54-CC5E0A6085AC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8722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3DBC4-9801-4377-A72F-39B38AA4A5A5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5085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94740-CA0E-4F13-A8F1-20284E4A5CCC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8897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39FBF-C9A4-4479-84A9-09C7A75AB88F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705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05115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E69C2-5077-4ED1-A6F2-F164FCAE9080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7623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D9AA7-37D4-418B-B6D9-84C19B27CA62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1475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D336B-4A62-42E6-95EA-594DA738479B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8202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131DE-165C-4F82-9ED5-29FE733510CC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7420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11985-BE6C-4E54-8638-BA373EBA430C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8438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70BF3-60CE-4FBA-9F5E-95EECB9362A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6798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8B730-56D0-43A9-AA25-C915913F9C1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5771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A4E37-C6AC-47F5-BBA1-2016585397F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4648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33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33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10C67-F7C9-475F-AE20-C07C8ED69FF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5068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F4799-7CB2-4BFF-91D0-C037FA6B195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888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2349500"/>
            <a:ext cx="3559175" cy="3240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9888" y="2349500"/>
            <a:ext cx="3560762" cy="3240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343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CCBF8-666D-451C-9F34-588E0A49039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0965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929E9-064D-4CAD-9C21-E801BCFB973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7425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B2312-BD51-4BE2-BF45-5B46DD60785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3701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4DAF9-F35F-4B5D-8090-C22461FB3E1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6082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D98CB-851A-4C8B-93A6-BA21D54D225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8349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4594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4594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1777F-8A4F-453F-9B68-A97C2FD2513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0274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133850"/>
          </a:xfr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77695-F1E5-4FC2-8C0D-4D9AF06E974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9810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6DF45-E4C3-4344-9BDC-074E9B8EC3B7}" type="datetimeFigureOut">
              <a:rPr lang="en-GB"/>
              <a:pPr>
                <a:defRPr/>
              </a:pPr>
              <a:t>29/09/2015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59542-2E38-40A9-9E72-B4E941A5F99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72306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647CF-E54A-4700-831E-F99FE52B6C7B}" type="datetimeFigureOut">
              <a:rPr lang="en-GB"/>
              <a:pPr>
                <a:defRPr/>
              </a:pPr>
              <a:t>29/09/2015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CF34D-AAFD-4DE7-9D22-CEDDFF22AA8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31737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5D7D6-F862-4AE8-AE03-8C20B095041F}" type="datetimeFigureOut">
              <a:rPr lang="en-GB"/>
              <a:pPr>
                <a:defRPr/>
              </a:pPr>
              <a:t>29/09/2015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EA3DB-BEE5-4A0C-8136-7C3DBA3DFD1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1380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2749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A7CC0-567F-45F4-BBE3-C556FFD612E5}" type="datetimeFigureOut">
              <a:rPr lang="en-GB"/>
              <a:pPr>
                <a:defRPr/>
              </a:pPr>
              <a:t>29/09/2015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D2822-2684-44EE-91AB-5F0B2E211DD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72720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7FE52-302D-47A5-9F47-8C07CC131214}" type="datetimeFigureOut">
              <a:rPr lang="en-GB"/>
              <a:pPr>
                <a:defRPr/>
              </a:pPr>
              <a:t>29/09/2015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FEA75-D629-4EC0-81A8-BE49E768324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520671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399E6-014A-4D20-8028-68C595D82420}" type="datetimeFigureOut">
              <a:rPr lang="en-GB"/>
              <a:pPr>
                <a:defRPr/>
              </a:pPr>
              <a:t>29/09/2015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8DF95-B825-4AFB-AC1B-4610462EB0C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96685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A8E21-3935-434E-BE3D-086292FBE44D}" type="datetimeFigureOut">
              <a:rPr lang="en-GB"/>
              <a:pPr>
                <a:defRPr/>
              </a:pPr>
              <a:t>29/09/2015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60EDD-94E7-4BA7-869C-7CF25E5C239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90337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CC183-5E88-4F87-9768-DDB36091C728}" type="datetimeFigureOut">
              <a:rPr lang="en-GB"/>
              <a:pPr>
                <a:defRPr/>
              </a:pPr>
              <a:t>29/09/2015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B3895-50D3-4BDF-A47E-48AC6A24F54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11331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6FC9A-757A-4713-90F2-B7041CB592A0}" type="datetimeFigureOut">
              <a:rPr lang="en-GB"/>
              <a:pPr>
                <a:defRPr/>
              </a:pPr>
              <a:t>29/09/2015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6526D-B94D-42AE-BF35-4B5D6A019E2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9473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DA821-9335-41B7-B67D-ED3C00DA5FA3}" type="datetimeFigureOut">
              <a:rPr lang="en-GB"/>
              <a:pPr>
                <a:defRPr/>
              </a:pPr>
              <a:t>29/09/2015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8E55D-823A-4AAD-983F-63AA408C6F0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43083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B744F-FF1C-4689-8D1E-7B9A169BBF8C}" type="datetimeFigureOut">
              <a:rPr lang="en-GB"/>
              <a:pPr>
                <a:defRPr/>
              </a:pPr>
              <a:t>29/09/2015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98539-4604-459A-880D-37780907051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9777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922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0739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0180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6530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33375"/>
            <a:ext cx="5616575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2349500"/>
            <a:ext cx="7272337" cy="32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</p:txBody>
      </p:sp>
      <p:pic>
        <p:nvPicPr>
          <p:cNvPr id="1028" name="Picture 4" descr="HCA_Final_Logo_180MM_RGB_Layered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588" y="307975"/>
            <a:ext cx="1976437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42900" y="6437313"/>
            <a:ext cx="35258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1400" dirty="0" smtClean="0">
                <a:solidFill>
                  <a:srgbClr val="C5007D"/>
                </a:solidFill>
              </a:rPr>
              <a:t>Thriving communities, affordable homes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18" r:id="rId1"/>
    <p:sldLayoutId id="2147484808" r:id="rId2"/>
    <p:sldLayoutId id="2147484809" r:id="rId3"/>
    <p:sldLayoutId id="2147484810" r:id="rId4"/>
    <p:sldLayoutId id="2147484811" r:id="rId5"/>
    <p:sldLayoutId id="2147484812" r:id="rId6"/>
    <p:sldLayoutId id="2147484813" r:id="rId7"/>
    <p:sldLayoutId id="2147484814" r:id="rId8"/>
    <p:sldLayoutId id="2147484815" r:id="rId9"/>
    <p:sldLayoutId id="2147484816" r:id="rId10"/>
    <p:sldLayoutId id="214748481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5007D"/>
        </a:buClr>
        <a:buFont typeface="Wingdings" pitchFamily="2" charset="2"/>
        <a:buChar char="w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5007D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5007D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07950" y="266700"/>
            <a:ext cx="66246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2075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2052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188" y="287338"/>
            <a:ext cx="1306512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41325" y="6356350"/>
            <a:ext cx="8640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959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pic>
        <p:nvPicPr>
          <p:cNvPr id="2054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3" y="136525"/>
            <a:ext cx="1408112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19" r:id="rId1"/>
    <p:sldLayoutId id="2147484820" r:id="rId2"/>
    <p:sldLayoutId id="2147484821" r:id="rId3"/>
    <p:sldLayoutId id="2147484822" r:id="rId4"/>
    <p:sldLayoutId id="2147484823" r:id="rId5"/>
    <p:sldLayoutId id="2147484824" r:id="rId6"/>
    <p:sldLayoutId id="2147484825" r:id="rId7"/>
    <p:sldLayoutId id="2147484826" r:id="rId8"/>
    <p:sldLayoutId id="2147484827" r:id="rId9"/>
    <p:sldLayoutId id="2147484828" r:id="rId10"/>
    <p:sldLayoutId id="21474848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0959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9590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590"/>
        </a:buClr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ADA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B61FF44-86B7-4A75-891A-2966BC5ADD9E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138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31" r:id="rId1"/>
    <p:sldLayoutId id="2147484832" r:id="rId2"/>
    <p:sldLayoutId id="2147484833" r:id="rId3"/>
    <p:sldLayoutId id="2147484834" r:id="rId4"/>
    <p:sldLayoutId id="2147484835" r:id="rId5"/>
    <p:sldLayoutId id="2147484836" r:id="rId6"/>
    <p:sldLayoutId id="2147484837" r:id="rId7"/>
    <p:sldLayoutId id="2147484838" r:id="rId8"/>
    <p:sldLayoutId id="2147484839" r:id="rId9"/>
    <p:sldLayoutId id="2147484840" r:id="rId10"/>
    <p:sldLayoutId id="2147484841" r:id="rId11"/>
    <p:sldLayoutId id="214748484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ADA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44FA76A2-A5E2-4E36-92B3-6BD164672D5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030" name="Picture 6" descr="Blaby_logo_without_white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5842000"/>
            <a:ext cx="1582737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68313" y="5734050"/>
            <a:ext cx="8207375" cy="17463"/>
          </a:xfrm>
          <a:prstGeom prst="rect">
            <a:avLst/>
          </a:prstGeom>
          <a:solidFill>
            <a:srgbClr val="84ADA2"/>
          </a:solidFill>
          <a:ln w="6350">
            <a:solidFill>
              <a:srgbClr val="84ADA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733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44" r:id="rId1"/>
    <p:sldLayoutId id="2147484845" r:id="rId2"/>
    <p:sldLayoutId id="2147484846" r:id="rId3"/>
    <p:sldLayoutId id="2147484847" r:id="rId4"/>
    <p:sldLayoutId id="2147484848" r:id="rId5"/>
    <p:sldLayoutId id="2147484849" r:id="rId6"/>
    <p:sldLayoutId id="2147484850" r:id="rId7"/>
    <p:sldLayoutId id="2147484851" r:id="rId8"/>
    <p:sldLayoutId id="2147484852" r:id="rId9"/>
    <p:sldLayoutId id="2147484853" r:id="rId10"/>
    <p:sldLayoutId id="2147484854" r:id="rId11"/>
    <p:sldLayoutId id="214748485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66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14DCD7-77A8-4B98-9A1E-30848A2DCC26}" type="datetimeFigureOut">
              <a:rPr lang="en-GB"/>
              <a:pPr>
                <a:defRPr/>
              </a:pPr>
              <a:t>29/09/2015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4B7DA2-D3DA-4F16-9126-D4C1E39EC8F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776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57" r:id="rId1"/>
    <p:sldLayoutId id="2147484858" r:id="rId2"/>
    <p:sldLayoutId id="2147484859" r:id="rId3"/>
    <p:sldLayoutId id="2147484860" r:id="rId4"/>
    <p:sldLayoutId id="2147484861" r:id="rId5"/>
    <p:sldLayoutId id="2147484862" r:id="rId6"/>
    <p:sldLayoutId id="2147484863" r:id="rId7"/>
    <p:sldLayoutId id="2147484864" r:id="rId8"/>
    <p:sldLayoutId id="2147484865" r:id="rId9"/>
    <p:sldLayoutId id="2147484866" r:id="rId10"/>
    <p:sldLayoutId id="21474848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frm=1&amp;source=images&amp;cd=&amp;cad=rja&amp;uact=8&amp;ved=0CAcQjRxqFQoTCMCpwurlkcgCFQJYFAodnD0DXw&amp;url=http://www.metallixrefining.com/discussions-underway-for-how-to-reform-london-gold-fix/&amp;psig=AFQjCNFDcoJve0trL-YjSKlChUDWIaa5Wg&amp;ust=1443257066627443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google.co.uk/url?sa=i&amp;rct=j&amp;q=&amp;esrc=s&amp;frm=1&amp;source=images&amp;cd=&amp;cad=rja&amp;uact=8&amp;ved=0CAcQjRxqFQoTCL6WjZ22jcgCFclbGgodTTwI_A&amp;url=http://getentrepreneurial.com/archives/3-simple-steps-to-get-your-business-on-track-in-2014/&amp;psig=AFQjCNHBRMOtBy-MRoRuGs7U7DjXGyC7PQ&amp;ust=1443106884165378" TargetMode="Externa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7.png"/><Relationship Id="rId4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frm=1&amp;source=images&amp;cd=&amp;cad=rja&amp;uact=8&amp;ved=0CAcQjRxqFQoTCPe5kOnmkcgCFYRWFAodn4IAIw&amp;url=http://creativebusinessculture.com/why-creative-learning/&amp;bvm=bv.103627116,d.ZGU&amp;psig=AFQjCNEn88WIT55dFZcO-PA8s2QmmzxH5Q&amp;ust=1443257341448848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frm=1&amp;source=images&amp;cd=&amp;cad=rja&amp;uact=8&amp;ved=0CAcQjRxqFQoTCOTajM7-kcgCFYG8FAodLRUAbg&amp;url=http://www.nominet.uk/how-participate/uk-policy-development&amp;bvm=bv.103627116,d.ZGU&amp;psig=AFQjCNGSsj3CBtd29gh-0S35SOFH5Que4Q&amp;ust=1443263725262216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1.png"/><Relationship Id="rId12" Type="http://schemas.openxmlformats.org/officeDocument/2006/relationships/image" Target="../media/image5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4.png"/><Relationship Id="rId11" Type="http://schemas.openxmlformats.org/officeDocument/2006/relationships/image" Target="../media/image58.png"/><Relationship Id="rId5" Type="http://schemas.openxmlformats.org/officeDocument/2006/relationships/image" Target="../media/image53.png"/><Relationship Id="rId10" Type="http://schemas.openxmlformats.org/officeDocument/2006/relationships/image" Target="../media/image57.png"/><Relationship Id="rId4" Type="http://schemas.openxmlformats.org/officeDocument/2006/relationships/image" Target="../media/image52.png"/><Relationship Id="rId9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1.png"/><Relationship Id="rId12" Type="http://schemas.openxmlformats.org/officeDocument/2006/relationships/image" Target="../media/image5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4.png"/><Relationship Id="rId11" Type="http://schemas.openxmlformats.org/officeDocument/2006/relationships/image" Target="../media/image58.png"/><Relationship Id="rId5" Type="http://schemas.openxmlformats.org/officeDocument/2006/relationships/image" Target="../media/image53.png"/><Relationship Id="rId10" Type="http://schemas.openxmlformats.org/officeDocument/2006/relationships/image" Target="../media/image57.png"/><Relationship Id="rId4" Type="http://schemas.openxmlformats.org/officeDocument/2006/relationships/image" Target="../media/image52.png"/><Relationship Id="rId9" Type="http://schemas.openxmlformats.org/officeDocument/2006/relationships/image" Target="../media/image5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frm=1&amp;source=images&amp;cd=&amp;cad=rja&amp;uact=8&amp;ved=0CAcQjRxqFQoTCMrJ9MjtkcgCFQs7FAodaNgNOw&amp;url=http://www.emergingedtech.com/2014/07/take-classroom-collaboration-to-new-level/&amp;bvm=bv.103627116,d.ZGU&amp;psig=AFQjCNEd6UhGkNzJjExy2JksnUA6xZIqKQ&amp;ust=1443259147182020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0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frm=1&amp;source=images&amp;cd=&amp;cad=rja&amp;uact=8&amp;ved=0CAcQjRxqFQoTCNWX4M_wkcgCFUXNFAodyXgKQw&amp;url=http://blog.vistage.com/business-strategy-and-management/understanding-strategy-execution-part-four/&amp;bvm=bv.103627116,d.ZGU&amp;psig=AFQjCNGjtzeruxh7gWeJcF_sgFNy7yNucg&amp;ust=1443259969608631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4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5.jpe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://www.exeterandeastdevon.gov.uk/" TargetMode="Externa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06825" y="3114675"/>
            <a:ext cx="4976813" cy="1000125"/>
          </a:xfrm>
        </p:spPr>
        <p:txBody>
          <a:bodyPr/>
          <a:lstStyle/>
          <a:p>
            <a:pPr eaLnBrk="1" hangingPunct="1"/>
            <a:r>
              <a:rPr lang="en-GB" sz="4000" b="1" dirty="0" smtClean="0">
                <a:latin typeface="Arial" charset="0"/>
                <a:cs typeface="Arial" charset="0"/>
              </a:rPr>
              <a:t>Getting development</a:t>
            </a:r>
            <a:br>
              <a:rPr lang="en-GB" sz="4000" b="1" dirty="0" smtClean="0">
                <a:latin typeface="Arial" charset="0"/>
                <a:cs typeface="Arial" charset="0"/>
              </a:rPr>
            </a:br>
            <a:r>
              <a:rPr lang="en-GB" sz="4000" b="1" dirty="0" smtClean="0">
                <a:latin typeface="Arial" charset="0"/>
                <a:cs typeface="Arial" charset="0"/>
              </a:rPr>
              <a:t>back on track</a:t>
            </a:r>
            <a:br>
              <a:rPr lang="en-GB" sz="4000" b="1" dirty="0" smtClean="0">
                <a:latin typeface="Arial" charset="0"/>
                <a:cs typeface="Arial" charset="0"/>
              </a:rPr>
            </a:br>
            <a:r>
              <a:rPr lang="en-GB" sz="1400" b="1" dirty="0" smtClean="0">
                <a:latin typeface="Arial" charset="0"/>
                <a:cs typeface="Arial" charset="0"/>
              </a:rPr>
              <a:t/>
            </a:r>
            <a:br>
              <a:rPr lang="en-GB" sz="1400" b="1" dirty="0" smtClean="0">
                <a:latin typeface="Arial" charset="0"/>
                <a:cs typeface="Arial" charset="0"/>
              </a:rPr>
            </a:br>
            <a:r>
              <a:rPr lang="en-GB" sz="2400" b="1" dirty="0" smtClean="0">
                <a:latin typeface="Arial" charset="0"/>
                <a:cs typeface="Arial" charset="0"/>
              </a:rPr>
              <a:t>PAS Autumn Conference</a:t>
            </a:r>
            <a:r>
              <a:rPr lang="en-GB" sz="4000" b="1" dirty="0" smtClean="0">
                <a:latin typeface="Arial" charset="0"/>
                <a:cs typeface="Arial" charset="0"/>
              </a:rPr>
              <a:t/>
            </a:r>
            <a:br>
              <a:rPr lang="en-GB" sz="4000" b="1" dirty="0" smtClean="0">
                <a:latin typeface="Arial" charset="0"/>
                <a:cs typeface="Arial" charset="0"/>
              </a:rPr>
            </a:br>
            <a:endParaRPr lang="en-GB" sz="3200" b="1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178550" y="6588125"/>
            <a:ext cx="2508250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defRPr/>
            </a:pPr>
            <a:r>
              <a:rPr sz="1000" i="1" dirty="0">
                <a:latin typeface="Arial"/>
                <a:cs typeface="Arial"/>
              </a:rPr>
              <a:t>Data</a:t>
            </a:r>
            <a:r>
              <a:rPr sz="1000" i="1" spc="-1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from</a:t>
            </a:r>
            <a:r>
              <a:rPr sz="1000" i="1" spc="-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Glenig</a:t>
            </a:r>
            <a:r>
              <a:rPr sz="1000" i="1" spc="-5" dirty="0">
                <a:latin typeface="Arial"/>
                <a:cs typeface="Arial"/>
              </a:rPr>
              <a:t>a</a:t>
            </a:r>
            <a:r>
              <a:rPr sz="1000" i="1" dirty="0">
                <a:latin typeface="Arial"/>
                <a:cs typeface="Arial"/>
              </a:rPr>
              <a:t>n</a:t>
            </a:r>
            <a:r>
              <a:rPr sz="1000" i="1" spc="-3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(2015)</a:t>
            </a:r>
            <a:r>
              <a:rPr sz="1000" i="1" spc="-4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f</a:t>
            </a:r>
            <a:r>
              <a:rPr sz="1000" i="1" spc="5" dirty="0">
                <a:latin typeface="Arial"/>
                <a:cs typeface="Arial"/>
              </a:rPr>
              <a:t>o</a:t>
            </a:r>
            <a:r>
              <a:rPr sz="1000" i="1" dirty="0">
                <a:latin typeface="Arial"/>
                <a:cs typeface="Arial"/>
              </a:rPr>
              <a:t>r </a:t>
            </a:r>
            <a:r>
              <a:rPr sz="1000" i="1" spc="-5" dirty="0">
                <a:latin typeface="Arial"/>
                <a:cs typeface="Arial"/>
              </a:rPr>
              <a:t>D</a:t>
            </a:r>
            <a:r>
              <a:rPr sz="1000" i="1" dirty="0">
                <a:latin typeface="Arial"/>
                <a:cs typeface="Arial"/>
              </a:rPr>
              <a:t>CLG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24579" name="object 4"/>
          <p:cNvSpPr>
            <a:spLocks/>
          </p:cNvSpPr>
          <p:nvPr/>
        </p:nvSpPr>
        <p:spPr bwMode="auto">
          <a:xfrm>
            <a:off x="3302000" y="1601788"/>
            <a:ext cx="2619375" cy="3643312"/>
          </a:xfrm>
          <a:custGeom>
            <a:avLst/>
            <a:gdLst>
              <a:gd name="T0" fmla="*/ 1125634 w 2620137"/>
              <a:gd name="T1" fmla="*/ 1539641 h 3642995"/>
              <a:gd name="T2" fmla="*/ 486114 w 2620137"/>
              <a:gd name="T3" fmla="*/ 1539641 h 3642995"/>
              <a:gd name="T4" fmla="*/ 0 w 2620137"/>
              <a:gd name="T5" fmla="*/ 3643946 h 3642995"/>
              <a:gd name="T6" fmla="*/ 1125634 w 2620137"/>
              <a:gd name="T7" fmla="*/ 1539641 h 3642995"/>
              <a:gd name="T8" fmla="*/ 2617851 w 2620137"/>
              <a:gd name="T9" fmla="*/ 0 h 3642995"/>
              <a:gd name="T10" fmla="*/ 59766 w 2620137"/>
              <a:gd name="T11" fmla="*/ 0 h 3642995"/>
              <a:gd name="T12" fmla="*/ 59766 w 2620137"/>
              <a:gd name="T13" fmla="*/ 1539641 h 3642995"/>
              <a:gd name="T14" fmla="*/ 2617851 w 2620137"/>
              <a:gd name="T15" fmla="*/ 1539641 h 3642995"/>
              <a:gd name="T16" fmla="*/ 2617851 w 2620137"/>
              <a:gd name="T17" fmla="*/ 0 h 364299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620137" h="3642995">
                <a:moveTo>
                  <a:pt x="1126617" y="1539239"/>
                </a:moveTo>
                <a:lnTo>
                  <a:pt x="486537" y="1539239"/>
                </a:lnTo>
                <a:lnTo>
                  <a:pt x="0" y="3642995"/>
                </a:lnTo>
                <a:lnTo>
                  <a:pt x="1126617" y="1539239"/>
                </a:lnTo>
                <a:close/>
              </a:path>
              <a:path w="2620137" h="3642995">
                <a:moveTo>
                  <a:pt x="2620137" y="0"/>
                </a:moveTo>
                <a:lnTo>
                  <a:pt x="59817" y="0"/>
                </a:lnTo>
                <a:lnTo>
                  <a:pt x="59817" y="1539239"/>
                </a:lnTo>
                <a:lnTo>
                  <a:pt x="2620137" y="1539239"/>
                </a:lnTo>
                <a:lnTo>
                  <a:pt x="2620137" y="0"/>
                </a:lnTo>
                <a:close/>
              </a:path>
            </a:pathLst>
          </a:custGeom>
          <a:solidFill>
            <a:srgbClr val="BADF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 dirty="0"/>
          </a:p>
        </p:txBody>
      </p:sp>
      <p:sp>
        <p:nvSpPr>
          <p:cNvPr id="24580" name="object 5"/>
          <p:cNvSpPr>
            <a:spLocks/>
          </p:cNvSpPr>
          <p:nvPr/>
        </p:nvSpPr>
        <p:spPr bwMode="auto">
          <a:xfrm>
            <a:off x="3302000" y="1601788"/>
            <a:ext cx="2619375" cy="3643312"/>
          </a:xfrm>
          <a:custGeom>
            <a:avLst/>
            <a:gdLst>
              <a:gd name="T0" fmla="*/ 59766 w 2620137"/>
              <a:gd name="T1" fmla="*/ 0 h 3642995"/>
              <a:gd name="T2" fmla="*/ 486114 w 2620137"/>
              <a:gd name="T3" fmla="*/ 0 h 3642995"/>
              <a:gd name="T4" fmla="*/ 1125634 w 2620137"/>
              <a:gd name="T5" fmla="*/ 0 h 3642995"/>
              <a:gd name="T6" fmla="*/ 2617851 w 2620137"/>
              <a:gd name="T7" fmla="*/ 0 h 3642995"/>
              <a:gd name="T8" fmla="*/ 2617851 w 2620137"/>
              <a:gd name="T9" fmla="*/ 898123 h 3642995"/>
              <a:gd name="T10" fmla="*/ 2617851 w 2620137"/>
              <a:gd name="T11" fmla="*/ 1283036 h 3642995"/>
              <a:gd name="T12" fmla="*/ 2617851 w 2620137"/>
              <a:gd name="T13" fmla="*/ 1539641 h 3642995"/>
              <a:gd name="T14" fmla="*/ 1125634 w 2620137"/>
              <a:gd name="T15" fmla="*/ 1539641 h 3642995"/>
              <a:gd name="T16" fmla="*/ 0 w 2620137"/>
              <a:gd name="T17" fmla="*/ 3643946 h 3642995"/>
              <a:gd name="T18" fmla="*/ 486114 w 2620137"/>
              <a:gd name="T19" fmla="*/ 1539641 h 3642995"/>
              <a:gd name="T20" fmla="*/ 59766 w 2620137"/>
              <a:gd name="T21" fmla="*/ 1539641 h 3642995"/>
              <a:gd name="T22" fmla="*/ 59766 w 2620137"/>
              <a:gd name="T23" fmla="*/ 1283036 h 3642995"/>
              <a:gd name="T24" fmla="*/ 59766 w 2620137"/>
              <a:gd name="T25" fmla="*/ 898123 h 3642995"/>
              <a:gd name="T26" fmla="*/ 59766 w 2620137"/>
              <a:gd name="T27" fmla="*/ 0 h 364299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620137" h="3642995">
                <a:moveTo>
                  <a:pt x="59817" y="0"/>
                </a:moveTo>
                <a:lnTo>
                  <a:pt x="486537" y="0"/>
                </a:lnTo>
                <a:lnTo>
                  <a:pt x="1126617" y="0"/>
                </a:lnTo>
                <a:lnTo>
                  <a:pt x="2620137" y="0"/>
                </a:lnTo>
                <a:lnTo>
                  <a:pt x="2620137" y="897889"/>
                </a:lnTo>
                <a:lnTo>
                  <a:pt x="2620137" y="1282700"/>
                </a:lnTo>
                <a:lnTo>
                  <a:pt x="2620137" y="1539239"/>
                </a:lnTo>
                <a:lnTo>
                  <a:pt x="1126617" y="1539239"/>
                </a:lnTo>
                <a:lnTo>
                  <a:pt x="0" y="3642995"/>
                </a:lnTo>
                <a:lnTo>
                  <a:pt x="486537" y="1539239"/>
                </a:lnTo>
                <a:lnTo>
                  <a:pt x="59817" y="1539239"/>
                </a:lnTo>
                <a:lnTo>
                  <a:pt x="59817" y="1282700"/>
                </a:lnTo>
                <a:lnTo>
                  <a:pt x="59817" y="897889"/>
                </a:lnTo>
                <a:lnTo>
                  <a:pt x="59817" y="0"/>
                </a:lnTo>
                <a:close/>
              </a:path>
            </a:pathLst>
          </a:custGeom>
          <a:noFill/>
          <a:ln w="25908">
            <a:solidFill>
              <a:srgbClr val="88A3A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 dirty="0"/>
          </a:p>
        </p:txBody>
      </p:sp>
      <p:sp>
        <p:nvSpPr>
          <p:cNvPr id="24581" name="object 6"/>
          <p:cNvSpPr txBox="1">
            <a:spLocks noChangeArrowheads="1"/>
          </p:cNvSpPr>
          <p:nvPr/>
        </p:nvSpPr>
        <p:spPr bwMode="auto">
          <a:xfrm>
            <a:off x="3476625" y="1727200"/>
            <a:ext cx="23272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 indent="15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dirty="0"/>
              <a:t>As of September 2015, </a:t>
            </a:r>
            <a:r>
              <a:rPr lang="en-US" sz="1200" b="1" dirty="0"/>
              <a:t>620,000 units </a:t>
            </a:r>
            <a:r>
              <a:rPr lang="en-US" sz="1200" dirty="0"/>
              <a:t>had either detailed permission or reserved matters granted compared with fewer than</a:t>
            </a:r>
          </a:p>
        </p:txBody>
      </p:sp>
      <p:sp>
        <p:nvSpPr>
          <p:cNvPr id="24582" name="object 7"/>
          <p:cNvSpPr txBox="1">
            <a:spLocks noChangeArrowheads="1"/>
          </p:cNvSpPr>
          <p:nvPr/>
        </p:nvSpPr>
        <p:spPr bwMode="auto">
          <a:xfrm>
            <a:off x="3521075" y="2459038"/>
            <a:ext cx="2239963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dirty="0"/>
              <a:t>half a million in 2013: </a:t>
            </a:r>
            <a:r>
              <a:rPr lang="en-US" sz="1200" b="1" dirty="0"/>
              <a:t>more projects being given the green light by planning authorities.</a:t>
            </a:r>
            <a:endParaRPr lang="en-US" sz="1200" dirty="0"/>
          </a:p>
        </p:txBody>
      </p:sp>
      <p:sp>
        <p:nvSpPr>
          <p:cNvPr id="24583" name="object 20"/>
          <p:cNvSpPr>
            <a:spLocks noChangeArrowheads="1"/>
          </p:cNvSpPr>
          <p:nvPr/>
        </p:nvSpPr>
        <p:spPr bwMode="auto">
          <a:xfrm>
            <a:off x="1063625" y="5208588"/>
            <a:ext cx="2154238" cy="99218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24584" name="object 21"/>
          <p:cNvSpPr>
            <a:spLocks noChangeArrowheads="1"/>
          </p:cNvSpPr>
          <p:nvPr/>
        </p:nvSpPr>
        <p:spPr bwMode="auto">
          <a:xfrm>
            <a:off x="1063625" y="4870450"/>
            <a:ext cx="2154238" cy="442913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24585" name="object 22"/>
          <p:cNvSpPr>
            <a:spLocks noChangeArrowheads="1"/>
          </p:cNvSpPr>
          <p:nvPr/>
        </p:nvSpPr>
        <p:spPr bwMode="auto">
          <a:xfrm>
            <a:off x="1063625" y="3976688"/>
            <a:ext cx="2154238" cy="998537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24586" name="object 23"/>
          <p:cNvSpPr>
            <a:spLocks noChangeArrowheads="1"/>
          </p:cNvSpPr>
          <p:nvPr/>
        </p:nvSpPr>
        <p:spPr bwMode="auto">
          <a:xfrm>
            <a:off x="1063625" y="3187700"/>
            <a:ext cx="2154238" cy="893763"/>
          </a:xfrm>
          <a:prstGeom prst="rec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24587" name="object 24"/>
          <p:cNvSpPr>
            <a:spLocks noChangeArrowheads="1"/>
          </p:cNvSpPr>
          <p:nvPr/>
        </p:nvSpPr>
        <p:spPr bwMode="auto">
          <a:xfrm>
            <a:off x="1063625" y="2441575"/>
            <a:ext cx="2154238" cy="852488"/>
          </a:xfrm>
          <a:prstGeom prst="rect">
            <a:avLst/>
          </a:prstGeom>
          <a:blipFill dpi="0"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30" name="object 30"/>
          <p:cNvSpPr/>
          <p:nvPr/>
        </p:nvSpPr>
        <p:spPr>
          <a:xfrm>
            <a:off x="1112838" y="5245100"/>
            <a:ext cx="2047875" cy="952500"/>
          </a:xfrm>
          <a:custGeom>
            <a:avLst/>
            <a:gdLst/>
            <a:ahLst/>
            <a:cxnLst/>
            <a:rect l="l" t="t" r="r" b="b"/>
            <a:pathLst>
              <a:path w="2048025" h="951785">
                <a:moveTo>
                  <a:pt x="0" y="951785"/>
                </a:moveTo>
                <a:lnTo>
                  <a:pt x="2048025" y="951785"/>
                </a:lnTo>
                <a:lnTo>
                  <a:pt x="2048025" y="0"/>
                </a:lnTo>
                <a:lnTo>
                  <a:pt x="0" y="0"/>
                </a:lnTo>
                <a:lnTo>
                  <a:pt x="0" y="951785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lIns="0" tIns="0" rIns="0" bIns="0"/>
          <a:lstStyle/>
          <a:p>
            <a:pPr>
              <a:defRPr/>
            </a:pPr>
            <a:endParaRPr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589" name="object 31"/>
          <p:cNvSpPr>
            <a:spLocks/>
          </p:cNvSpPr>
          <p:nvPr/>
        </p:nvSpPr>
        <p:spPr bwMode="auto">
          <a:xfrm>
            <a:off x="1112838" y="5245100"/>
            <a:ext cx="2047875" cy="952500"/>
          </a:xfrm>
          <a:custGeom>
            <a:avLst/>
            <a:gdLst>
              <a:gd name="T0" fmla="*/ 0 w 2048025"/>
              <a:gd name="T1" fmla="*/ 953932 h 951785"/>
              <a:gd name="T2" fmla="*/ 2047575 w 2048025"/>
              <a:gd name="T3" fmla="*/ 953932 h 951785"/>
              <a:gd name="T4" fmla="*/ 2047575 w 2048025"/>
              <a:gd name="T5" fmla="*/ 0 h 951785"/>
              <a:gd name="T6" fmla="*/ 0 w 2048025"/>
              <a:gd name="T7" fmla="*/ 0 h 951785"/>
              <a:gd name="T8" fmla="*/ 0 w 2048025"/>
              <a:gd name="T9" fmla="*/ 953932 h 9517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48025" h="951785">
                <a:moveTo>
                  <a:pt x="0" y="951785"/>
                </a:moveTo>
                <a:lnTo>
                  <a:pt x="2048025" y="951785"/>
                </a:lnTo>
                <a:lnTo>
                  <a:pt x="2048025" y="0"/>
                </a:lnTo>
                <a:lnTo>
                  <a:pt x="0" y="0"/>
                </a:lnTo>
                <a:lnTo>
                  <a:pt x="0" y="951785"/>
                </a:lnTo>
                <a:close/>
              </a:path>
            </a:pathLst>
          </a:custGeom>
          <a:noFill/>
          <a:ln w="7148">
            <a:solidFill>
              <a:srgbClr val="F8F8F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 dirty="0"/>
          </a:p>
        </p:txBody>
      </p:sp>
      <p:sp>
        <p:nvSpPr>
          <p:cNvPr id="32" name="object 32"/>
          <p:cNvSpPr/>
          <p:nvPr/>
        </p:nvSpPr>
        <p:spPr>
          <a:xfrm>
            <a:off x="1112838" y="4900613"/>
            <a:ext cx="2047875" cy="344487"/>
          </a:xfrm>
          <a:custGeom>
            <a:avLst/>
            <a:gdLst/>
            <a:ahLst/>
            <a:cxnLst/>
            <a:rect l="l" t="t" r="r" b="b"/>
            <a:pathLst>
              <a:path w="2048025" h="345462">
                <a:moveTo>
                  <a:pt x="0" y="345462"/>
                </a:moveTo>
                <a:lnTo>
                  <a:pt x="2048025" y="345462"/>
                </a:lnTo>
                <a:lnTo>
                  <a:pt x="2048025" y="0"/>
                </a:lnTo>
                <a:lnTo>
                  <a:pt x="0" y="0"/>
                </a:lnTo>
                <a:lnTo>
                  <a:pt x="0" y="34546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lIns="0" tIns="0" rIns="0" bIns="0"/>
          <a:lstStyle/>
          <a:p>
            <a:pPr>
              <a:defRPr/>
            </a:pPr>
            <a:endParaRPr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591" name="object 33"/>
          <p:cNvSpPr>
            <a:spLocks/>
          </p:cNvSpPr>
          <p:nvPr/>
        </p:nvSpPr>
        <p:spPr bwMode="auto">
          <a:xfrm>
            <a:off x="1112838" y="4900613"/>
            <a:ext cx="2047875" cy="344487"/>
          </a:xfrm>
          <a:custGeom>
            <a:avLst/>
            <a:gdLst>
              <a:gd name="T0" fmla="*/ 0 w 2048025"/>
              <a:gd name="T1" fmla="*/ 342545 h 345462"/>
              <a:gd name="T2" fmla="*/ 2047575 w 2048025"/>
              <a:gd name="T3" fmla="*/ 342545 h 345462"/>
              <a:gd name="T4" fmla="*/ 2047575 w 2048025"/>
              <a:gd name="T5" fmla="*/ 0 h 345462"/>
              <a:gd name="T6" fmla="*/ 0 w 2048025"/>
              <a:gd name="T7" fmla="*/ 0 h 345462"/>
              <a:gd name="T8" fmla="*/ 0 w 2048025"/>
              <a:gd name="T9" fmla="*/ 342545 h 3454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48025" h="345462">
                <a:moveTo>
                  <a:pt x="0" y="345462"/>
                </a:moveTo>
                <a:lnTo>
                  <a:pt x="2048025" y="345462"/>
                </a:lnTo>
                <a:lnTo>
                  <a:pt x="2048025" y="0"/>
                </a:lnTo>
                <a:lnTo>
                  <a:pt x="0" y="0"/>
                </a:lnTo>
                <a:lnTo>
                  <a:pt x="0" y="345462"/>
                </a:lnTo>
                <a:close/>
              </a:path>
            </a:pathLst>
          </a:custGeom>
          <a:noFill/>
          <a:ln w="7062">
            <a:solidFill>
              <a:srgbClr val="F8F8F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 dirty="0"/>
          </a:p>
        </p:txBody>
      </p:sp>
      <p:sp>
        <p:nvSpPr>
          <p:cNvPr id="34" name="object 34"/>
          <p:cNvSpPr/>
          <p:nvPr/>
        </p:nvSpPr>
        <p:spPr>
          <a:xfrm>
            <a:off x="1108075" y="4035425"/>
            <a:ext cx="2047875" cy="887413"/>
          </a:xfrm>
          <a:custGeom>
            <a:avLst/>
            <a:gdLst/>
            <a:ahLst/>
            <a:cxnLst/>
            <a:rect l="l" t="t" r="r" b="b"/>
            <a:pathLst>
              <a:path w="2048025" h="888324">
                <a:moveTo>
                  <a:pt x="0" y="888324"/>
                </a:moveTo>
                <a:lnTo>
                  <a:pt x="2048025" y="888324"/>
                </a:lnTo>
                <a:lnTo>
                  <a:pt x="2048025" y="0"/>
                </a:lnTo>
                <a:lnTo>
                  <a:pt x="0" y="0"/>
                </a:lnTo>
                <a:lnTo>
                  <a:pt x="0" y="888324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lIns="0" tIns="0" rIns="0" bIns="0"/>
          <a:lstStyle/>
          <a:p>
            <a:pPr>
              <a:defRPr/>
            </a:pPr>
            <a:endParaRPr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593" name="object 35"/>
          <p:cNvSpPr>
            <a:spLocks/>
          </p:cNvSpPr>
          <p:nvPr/>
        </p:nvSpPr>
        <p:spPr bwMode="auto">
          <a:xfrm>
            <a:off x="1112838" y="4011613"/>
            <a:ext cx="2047875" cy="889000"/>
          </a:xfrm>
          <a:custGeom>
            <a:avLst/>
            <a:gdLst>
              <a:gd name="T0" fmla="*/ 0 w 2048025"/>
              <a:gd name="T1" fmla="*/ 890354 h 888324"/>
              <a:gd name="T2" fmla="*/ 2047575 w 2048025"/>
              <a:gd name="T3" fmla="*/ 890354 h 888324"/>
              <a:gd name="T4" fmla="*/ 2047575 w 2048025"/>
              <a:gd name="T5" fmla="*/ 0 h 888324"/>
              <a:gd name="T6" fmla="*/ 0 w 2048025"/>
              <a:gd name="T7" fmla="*/ 0 h 888324"/>
              <a:gd name="T8" fmla="*/ 0 w 2048025"/>
              <a:gd name="T9" fmla="*/ 890354 h 8883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48025" h="888324">
                <a:moveTo>
                  <a:pt x="0" y="888324"/>
                </a:moveTo>
                <a:lnTo>
                  <a:pt x="2048025" y="888324"/>
                </a:lnTo>
                <a:lnTo>
                  <a:pt x="2048025" y="0"/>
                </a:lnTo>
                <a:lnTo>
                  <a:pt x="0" y="0"/>
                </a:lnTo>
                <a:lnTo>
                  <a:pt x="0" y="888324"/>
                </a:lnTo>
                <a:close/>
              </a:path>
            </a:pathLst>
          </a:custGeom>
          <a:noFill/>
          <a:ln w="7137">
            <a:solidFill>
              <a:srgbClr val="F8F8F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 dirty="0"/>
          </a:p>
        </p:txBody>
      </p:sp>
      <p:sp>
        <p:nvSpPr>
          <p:cNvPr id="36" name="object 36"/>
          <p:cNvSpPr/>
          <p:nvPr/>
        </p:nvSpPr>
        <p:spPr>
          <a:xfrm>
            <a:off x="1112838" y="3222625"/>
            <a:ext cx="2047875" cy="788988"/>
          </a:xfrm>
          <a:custGeom>
            <a:avLst/>
            <a:gdLst/>
            <a:ahLst/>
            <a:cxnLst/>
            <a:rect l="l" t="t" r="r" b="b"/>
            <a:pathLst>
              <a:path w="2048025" h="789631">
                <a:moveTo>
                  <a:pt x="0" y="789631"/>
                </a:moveTo>
                <a:lnTo>
                  <a:pt x="2048025" y="789631"/>
                </a:lnTo>
                <a:lnTo>
                  <a:pt x="2048025" y="0"/>
                </a:lnTo>
                <a:lnTo>
                  <a:pt x="0" y="0"/>
                </a:lnTo>
                <a:lnTo>
                  <a:pt x="0" y="789631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</p:spPr>
        <p:txBody>
          <a:bodyPr lIns="0" tIns="0" rIns="0" bIns="0"/>
          <a:lstStyle/>
          <a:p>
            <a:pPr>
              <a:defRPr/>
            </a:pPr>
            <a:endParaRPr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595" name="object 37"/>
          <p:cNvSpPr>
            <a:spLocks/>
          </p:cNvSpPr>
          <p:nvPr/>
        </p:nvSpPr>
        <p:spPr bwMode="auto">
          <a:xfrm>
            <a:off x="1112838" y="3222625"/>
            <a:ext cx="2047875" cy="788988"/>
          </a:xfrm>
          <a:custGeom>
            <a:avLst/>
            <a:gdLst>
              <a:gd name="T0" fmla="*/ 0 w 2048025"/>
              <a:gd name="T1" fmla="*/ 787704 h 789631"/>
              <a:gd name="T2" fmla="*/ 2047575 w 2048025"/>
              <a:gd name="T3" fmla="*/ 787704 h 789631"/>
              <a:gd name="T4" fmla="*/ 2047575 w 2048025"/>
              <a:gd name="T5" fmla="*/ 0 h 789631"/>
              <a:gd name="T6" fmla="*/ 0 w 2048025"/>
              <a:gd name="T7" fmla="*/ 0 h 789631"/>
              <a:gd name="T8" fmla="*/ 0 w 2048025"/>
              <a:gd name="T9" fmla="*/ 787704 h 7896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48025" h="789631">
                <a:moveTo>
                  <a:pt x="0" y="789631"/>
                </a:moveTo>
                <a:lnTo>
                  <a:pt x="2048025" y="789631"/>
                </a:lnTo>
                <a:lnTo>
                  <a:pt x="2048025" y="0"/>
                </a:lnTo>
                <a:lnTo>
                  <a:pt x="0" y="0"/>
                </a:lnTo>
                <a:lnTo>
                  <a:pt x="0" y="789631"/>
                </a:lnTo>
                <a:close/>
              </a:path>
            </a:pathLst>
          </a:custGeom>
          <a:noFill/>
          <a:ln w="7120">
            <a:solidFill>
              <a:srgbClr val="F8F8F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 dirty="0"/>
          </a:p>
        </p:txBody>
      </p:sp>
      <p:sp>
        <p:nvSpPr>
          <p:cNvPr id="38" name="object 38"/>
          <p:cNvSpPr/>
          <p:nvPr/>
        </p:nvSpPr>
        <p:spPr>
          <a:xfrm>
            <a:off x="1112838" y="2474913"/>
            <a:ext cx="2047875" cy="747712"/>
          </a:xfrm>
          <a:custGeom>
            <a:avLst/>
            <a:gdLst/>
            <a:ahLst/>
            <a:cxnLst/>
            <a:rect l="l" t="t" r="r" b="b"/>
            <a:pathLst>
              <a:path w="2048025" h="747323">
                <a:moveTo>
                  <a:pt x="0" y="747323"/>
                </a:moveTo>
                <a:lnTo>
                  <a:pt x="2048025" y="747323"/>
                </a:lnTo>
                <a:lnTo>
                  <a:pt x="2048025" y="0"/>
                </a:lnTo>
                <a:lnTo>
                  <a:pt x="0" y="0"/>
                </a:lnTo>
                <a:lnTo>
                  <a:pt x="0" y="747323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</p:spPr>
        <p:txBody>
          <a:bodyPr lIns="0" tIns="0" rIns="0" bIns="0"/>
          <a:lstStyle/>
          <a:p>
            <a:pPr>
              <a:defRPr/>
            </a:pPr>
            <a:endParaRPr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597" name="object 39"/>
          <p:cNvSpPr>
            <a:spLocks/>
          </p:cNvSpPr>
          <p:nvPr/>
        </p:nvSpPr>
        <p:spPr bwMode="auto">
          <a:xfrm>
            <a:off x="1112838" y="2474913"/>
            <a:ext cx="2047875" cy="747712"/>
          </a:xfrm>
          <a:custGeom>
            <a:avLst/>
            <a:gdLst>
              <a:gd name="T0" fmla="*/ 0 w 2048025"/>
              <a:gd name="T1" fmla="*/ 748490 h 747323"/>
              <a:gd name="T2" fmla="*/ 2047575 w 2048025"/>
              <a:gd name="T3" fmla="*/ 748490 h 747323"/>
              <a:gd name="T4" fmla="*/ 2047575 w 2048025"/>
              <a:gd name="T5" fmla="*/ 0 h 747323"/>
              <a:gd name="T6" fmla="*/ 0 w 2048025"/>
              <a:gd name="T7" fmla="*/ 0 h 747323"/>
              <a:gd name="T8" fmla="*/ 0 w 2048025"/>
              <a:gd name="T9" fmla="*/ 748490 h 747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48025" h="747323">
                <a:moveTo>
                  <a:pt x="0" y="747323"/>
                </a:moveTo>
                <a:lnTo>
                  <a:pt x="2048025" y="747323"/>
                </a:lnTo>
                <a:lnTo>
                  <a:pt x="2048025" y="0"/>
                </a:lnTo>
                <a:lnTo>
                  <a:pt x="0" y="0"/>
                </a:lnTo>
                <a:lnTo>
                  <a:pt x="0" y="747323"/>
                </a:lnTo>
                <a:close/>
              </a:path>
            </a:pathLst>
          </a:custGeom>
          <a:noFill/>
          <a:ln w="7114">
            <a:solidFill>
              <a:srgbClr val="F8F8F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 dirty="0"/>
          </a:p>
        </p:txBody>
      </p:sp>
      <p:sp>
        <p:nvSpPr>
          <p:cNvPr id="24598" name="object 43"/>
          <p:cNvSpPr>
            <a:spLocks/>
          </p:cNvSpPr>
          <p:nvPr/>
        </p:nvSpPr>
        <p:spPr bwMode="auto">
          <a:xfrm>
            <a:off x="3571875" y="5245100"/>
            <a:ext cx="2039938" cy="479425"/>
          </a:xfrm>
          <a:custGeom>
            <a:avLst/>
            <a:gdLst>
              <a:gd name="T0" fmla="*/ 0 w 2040412"/>
              <a:gd name="T1" fmla="*/ 479451 h 479412"/>
              <a:gd name="T2" fmla="*/ 2038990 w 2040412"/>
              <a:gd name="T3" fmla="*/ 479451 h 479412"/>
              <a:gd name="T4" fmla="*/ 2038990 w 2040412"/>
              <a:gd name="T5" fmla="*/ 0 h 479412"/>
              <a:gd name="T6" fmla="*/ 0 w 2040412"/>
              <a:gd name="T7" fmla="*/ 0 h 479412"/>
              <a:gd name="T8" fmla="*/ 0 w 2040412"/>
              <a:gd name="T9" fmla="*/ 479451 h 4794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40412" h="479412">
                <a:moveTo>
                  <a:pt x="0" y="479412"/>
                </a:moveTo>
                <a:lnTo>
                  <a:pt x="2040412" y="479412"/>
                </a:lnTo>
                <a:lnTo>
                  <a:pt x="2040412" y="0"/>
                </a:lnTo>
                <a:lnTo>
                  <a:pt x="0" y="0"/>
                </a:lnTo>
                <a:lnTo>
                  <a:pt x="0" y="479412"/>
                </a:lnTo>
                <a:close/>
              </a:path>
            </a:pathLst>
          </a:custGeom>
          <a:noFill/>
          <a:ln w="7076">
            <a:solidFill>
              <a:srgbClr val="F8F8F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 dirty="0"/>
          </a:p>
        </p:txBody>
      </p:sp>
      <p:sp>
        <p:nvSpPr>
          <p:cNvPr id="24599" name="object 50"/>
          <p:cNvSpPr>
            <a:spLocks/>
          </p:cNvSpPr>
          <p:nvPr/>
        </p:nvSpPr>
        <p:spPr bwMode="auto">
          <a:xfrm>
            <a:off x="906463" y="1571625"/>
            <a:ext cx="0" cy="4654550"/>
          </a:xfrm>
          <a:custGeom>
            <a:avLst/>
            <a:gdLst>
              <a:gd name="T0" fmla="*/ 0 h 4653148"/>
              <a:gd name="T1" fmla="*/ 4657355 h 4653148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653148">
                <a:moveTo>
                  <a:pt x="0" y="0"/>
                </a:moveTo>
                <a:lnTo>
                  <a:pt x="0" y="4653148"/>
                </a:lnTo>
              </a:path>
            </a:pathLst>
          </a:custGeom>
          <a:noFill/>
          <a:ln w="7613">
            <a:solidFill>
              <a:srgbClr val="8585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 dirty="0"/>
          </a:p>
        </p:txBody>
      </p:sp>
      <p:sp>
        <p:nvSpPr>
          <p:cNvPr id="24600" name="object 51"/>
          <p:cNvSpPr>
            <a:spLocks/>
          </p:cNvSpPr>
          <p:nvPr/>
        </p:nvSpPr>
        <p:spPr bwMode="auto">
          <a:xfrm>
            <a:off x="876300" y="6189663"/>
            <a:ext cx="7392988" cy="0"/>
          </a:xfrm>
          <a:custGeom>
            <a:avLst/>
            <a:gdLst>
              <a:gd name="T0" fmla="*/ 0 w 7392687"/>
              <a:gd name="T1" fmla="*/ 7393590 w 7392687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7392687">
                <a:moveTo>
                  <a:pt x="0" y="0"/>
                </a:moveTo>
                <a:lnTo>
                  <a:pt x="7392687" y="0"/>
                </a:lnTo>
              </a:path>
            </a:pathLst>
          </a:custGeom>
          <a:noFill/>
          <a:ln w="7039">
            <a:solidFill>
              <a:srgbClr val="8585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 dirty="0"/>
          </a:p>
        </p:txBody>
      </p:sp>
      <p:sp>
        <p:nvSpPr>
          <p:cNvPr id="24601" name="object 52"/>
          <p:cNvSpPr>
            <a:spLocks/>
          </p:cNvSpPr>
          <p:nvPr/>
        </p:nvSpPr>
        <p:spPr bwMode="auto">
          <a:xfrm>
            <a:off x="876300" y="5422900"/>
            <a:ext cx="30163" cy="0"/>
          </a:xfrm>
          <a:custGeom>
            <a:avLst/>
            <a:gdLst>
              <a:gd name="T0" fmla="*/ 0 w 30453"/>
              <a:gd name="T1" fmla="*/ 29591 w 30453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0453">
                <a:moveTo>
                  <a:pt x="0" y="0"/>
                </a:moveTo>
                <a:lnTo>
                  <a:pt x="30453" y="0"/>
                </a:lnTo>
              </a:path>
            </a:pathLst>
          </a:custGeom>
          <a:noFill/>
          <a:ln w="7039">
            <a:solidFill>
              <a:srgbClr val="8585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 dirty="0"/>
          </a:p>
        </p:txBody>
      </p:sp>
      <p:sp>
        <p:nvSpPr>
          <p:cNvPr id="24602" name="object 53"/>
          <p:cNvSpPr>
            <a:spLocks/>
          </p:cNvSpPr>
          <p:nvPr/>
        </p:nvSpPr>
        <p:spPr bwMode="auto">
          <a:xfrm>
            <a:off x="876300" y="4648200"/>
            <a:ext cx="30163" cy="0"/>
          </a:xfrm>
          <a:custGeom>
            <a:avLst/>
            <a:gdLst>
              <a:gd name="T0" fmla="*/ 0 w 30453"/>
              <a:gd name="T1" fmla="*/ 29591 w 30453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0453">
                <a:moveTo>
                  <a:pt x="0" y="0"/>
                </a:moveTo>
                <a:lnTo>
                  <a:pt x="30453" y="0"/>
                </a:lnTo>
              </a:path>
            </a:pathLst>
          </a:custGeom>
          <a:noFill/>
          <a:ln w="7039">
            <a:solidFill>
              <a:srgbClr val="8585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 dirty="0"/>
          </a:p>
        </p:txBody>
      </p:sp>
      <p:sp>
        <p:nvSpPr>
          <p:cNvPr id="24603" name="object 54"/>
          <p:cNvSpPr>
            <a:spLocks/>
          </p:cNvSpPr>
          <p:nvPr/>
        </p:nvSpPr>
        <p:spPr bwMode="auto">
          <a:xfrm>
            <a:off x="876300" y="3881438"/>
            <a:ext cx="30163" cy="0"/>
          </a:xfrm>
          <a:custGeom>
            <a:avLst/>
            <a:gdLst>
              <a:gd name="T0" fmla="*/ 0 w 30453"/>
              <a:gd name="T1" fmla="*/ 29591 w 30453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0453">
                <a:moveTo>
                  <a:pt x="0" y="0"/>
                </a:moveTo>
                <a:lnTo>
                  <a:pt x="30453" y="0"/>
                </a:lnTo>
              </a:path>
            </a:pathLst>
          </a:custGeom>
          <a:noFill/>
          <a:ln w="7039">
            <a:solidFill>
              <a:srgbClr val="8585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 dirty="0"/>
          </a:p>
        </p:txBody>
      </p:sp>
      <p:sp>
        <p:nvSpPr>
          <p:cNvPr id="24604" name="object 55"/>
          <p:cNvSpPr>
            <a:spLocks/>
          </p:cNvSpPr>
          <p:nvPr/>
        </p:nvSpPr>
        <p:spPr bwMode="auto">
          <a:xfrm>
            <a:off x="876300" y="3114675"/>
            <a:ext cx="30163" cy="0"/>
          </a:xfrm>
          <a:custGeom>
            <a:avLst/>
            <a:gdLst>
              <a:gd name="T0" fmla="*/ 0 w 30453"/>
              <a:gd name="T1" fmla="*/ 29591 w 30453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0453">
                <a:moveTo>
                  <a:pt x="0" y="0"/>
                </a:moveTo>
                <a:lnTo>
                  <a:pt x="30453" y="0"/>
                </a:lnTo>
              </a:path>
            </a:pathLst>
          </a:custGeom>
          <a:noFill/>
          <a:ln w="7039">
            <a:solidFill>
              <a:srgbClr val="8585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 dirty="0"/>
          </a:p>
        </p:txBody>
      </p:sp>
      <p:sp>
        <p:nvSpPr>
          <p:cNvPr id="24605" name="object 56"/>
          <p:cNvSpPr>
            <a:spLocks/>
          </p:cNvSpPr>
          <p:nvPr/>
        </p:nvSpPr>
        <p:spPr bwMode="auto">
          <a:xfrm>
            <a:off x="876300" y="2346325"/>
            <a:ext cx="30163" cy="0"/>
          </a:xfrm>
          <a:custGeom>
            <a:avLst/>
            <a:gdLst>
              <a:gd name="T0" fmla="*/ 0 w 30453"/>
              <a:gd name="T1" fmla="*/ 29591 w 30453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0453">
                <a:moveTo>
                  <a:pt x="0" y="0"/>
                </a:moveTo>
                <a:lnTo>
                  <a:pt x="30453" y="0"/>
                </a:lnTo>
              </a:path>
            </a:pathLst>
          </a:custGeom>
          <a:noFill/>
          <a:ln w="7039">
            <a:solidFill>
              <a:srgbClr val="8585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 dirty="0"/>
          </a:p>
        </p:txBody>
      </p:sp>
      <p:sp>
        <p:nvSpPr>
          <p:cNvPr id="24606" name="object 57"/>
          <p:cNvSpPr>
            <a:spLocks/>
          </p:cNvSpPr>
          <p:nvPr/>
        </p:nvSpPr>
        <p:spPr bwMode="auto">
          <a:xfrm>
            <a:off x="876300" y="1571625"/>
            <a:ext cx="30163" cy="0"/>
          </a:xfrm>
          <a:custGeom>
            <a:avLst/>
            <a:gdLst>
              <a:gd name="T0" fmla="*/ 0 w 30453"/>
              <a:gd name="T1" fmla="*/ 29591 w 30453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0453">
                <a:moveTo>
                  <a:pt x="0" y="0"/>
                </a:moveTo>
                <a:lnTo>
                  <a:pt x="30453" y="0"/>
                </a:lnTo>
              </a:path>
            </a:pathLst>
          </a:custGeom>
          <a:noFill/>
          <a:ln w="7039">
            <a:solidFill>
              <a:srgbClr val="8585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 dirty="0"/>
          </a:p>
        </p:txBody>
      </p:sp>
      <p:sp>
        <p:nvSpPr>
          <p:cNvPr id="24607" name="object 58"/>
          <p:cNvSpPr>
            <a:spLocks/>
          </p:cNvSpPr>
          <p:nvPr/>
        </p:nvSpPr>
        <p:spPr bwMode="auto">
          <a:xfrm>
            <a:off x="3365500" y="6189663"/>
            <a:ext cx="0" cy="36512"/>
          </a:xfrm>
          <a:custGeom>
            <a:avLst/>
            <a:gdLst>
              <a:gd name="T0" fmla="*/ 0 h 35197"/>
              <a:gd name="T1" fmla="*/ 39291 h 35197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5197">
                <a:moveTo>
                  <a:pt x="0" y="0"/>
                </a:moveTo>
                <a:lnTo>
                  <a:pt x="0" y="35197"/>
                </a:lnTo>
              </a:path>
            </a:pathLst>
          </a:custGeom>
          <a:noFill/>
          <a:ln w="7613">
            <a:solidFill>
              <a:srgbClr val="8585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 dirty="0"/>
          </a:p>
        </p:txBody>
      </p:sp>
      <p:sp>
        <p:nvSpPr>
          <p:cNvPr id="24608" name="object 59"/>
          <p:cNvSpPr>
            <a:spLocks/>
          </p:cNvSpPr>
          <p:nvPr/>
        </p:nvSpPr>
        <p:spPr bwMode="auto">
          <a:xfrm>
            <a:off x="5818188" y="6189663"/>
            <a:ext cx="0" cy="36512"/>
          </a:xfrm>
          <a:custGeom>
            <a:avLst/>
            <a:gdLst>
              <a:gd name="T0" fmla="*/ 0 h 35197"/>
              <a:gd name="T1" fmla="*/ 39291 h 35197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5197">
                <a:moveTo>
                  <a:pt x="0" y="0"/>
                </a:moveTo>
                <a:lnTo>
                  <a:pt x="0" y="35197"/>
                </a:lnTo>
              </a:path>
            </a:pathLst>
          </a:custGeom>
          <a:noFill/>
          <a:ln w="7613">
            <a:solidFill>
              <a:srgbClr val="8585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 dirty="0"/>
          </a:p>
        </p:txBody>
      </p:sp>
      <p:sp>
        <p:nvSpPr>
          <p:cNvPr id="24609" name="object 60"/>
          <p:cNvSpPr>
            <a:spLocks/>
          </p:cNvSpPr>
          <p:nvPr/>
        </p:nvSpPr>
        <p:spPr bwMode="auto">
          <a:xfrm>
            <a:off x="8269288" y="6189663"/>
            <a:ext cx="0" cy="36512"/>
          </a:xfrm>
          <a:custGeom>
            <a:avLst/>
            <a:gdLst>
              <a:gd name="T0" fmla="*/ 0 h 35197"/>
              <a:gd name="T1" fmla="*/ 39291 h 35197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5197">
                <a:moveTo>
                  <a:pt x="0" y="0"/>
                </a:moveTo>
                <a:lnTo>
                  <a:pt x="0" y="35197"/>
                </a:lnTo>
              </a:path>
            </a:pathLst>
          </a:custGeom>
          <a:noFill/>
          <a:ln w="7613">
            <a:solidFill>
              <a:srgbClr val="8585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 dirty="0"/>
          </a:p>
        </p:txBody>
      </p:sp>
      <p:sp>
        <p:nvSpPr>
          <p:cNvPr id="24610" name="object 62"/>
          <p:cNvSpPr txBox="1">
            <a:spLocks noChangeArrowheads="1"/>
          </p:cNvSpPr>
          <p:nvPr/>
        </p:nvSpPr>
        <p:spPr bwMode="auto">
          <a:xfrm>
            <a:off x="1438275" y="5511800"/>
            <a:ext cx="1390650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300"/>
              </a:spcAft>
            </a:pPr>
            <a:r>
              <a:rPr lang="en-US" sz="1000" b="1" dirty="0"/>
              <a:t>Detailed  Permission or Reserved Matters  Granted, 620,000</a:t>
            </a:r>
          </a:p>
        </p:txBody>
      </p:sp>
      <p:sp>
        <p:nvSpPr>
          <p:cNvPr id="24611" name="object 63"/>
          <p:cNvSpPr txBox="1">
            <a:spLocks noChangeArrowheads="1"/>
          </p:cNvSpPr>
          <p:nvPr/>
        </p:nvSpPr>
        <p:spPr bwMode="auto">
          <a:xfrm>
            <a:off x="1370013" y="4271963"/>
            <a:ext cx="1535112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 indent="-6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en-US" sz="1000" b="1" dirty="0"/>
              <a:t>Outline  Granted, </a:t>
            </a:r>
            <a:r>
              <a:rPr lang="en-GB" sz="1000" b="1" dirty="0"/>
              <a:t>Working up</a:t>
            </a:r>
            <a:r>
              <a:rPr lang="en-US" sz="1000" b="1" dirty="0"/>
              <a:t> Detailed P</a:t>
            </a:r>
            <a:r>
              <a:rPr lang="en-GB" sz="1000" b="1" dirty="0"/>
              <a:t>lans/RMs</a:t>
            </a:r>
            <a:r>
              <a:rPr lang="en-US" sz="1000" b="1" dirty="0"/>
              <a:t>,  578,000</a:t>
            </a:r>
          </a:p>
        </p:txBody>
      </p:sp>
      <p:sp>
        <p:nvSpPr>
          <p:cNvPr id="24612" name="object 64"/>
          <p:cNvSpPr txBox="1">
            <a:spLocks noChangeArrowheads="1"/>
          </p:cNvSpPr>
          <p:nvPr/>
        </p:nvSpPr>
        <p:spPr bwMode="auto">
          <a:xfrm>
            <a:off x="1143000" y="3494088"/>
            <a:ext cx="1941513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en-US" sz="1000" b="1" dirty="0">
                <a:solidFill>
                  <a:schemeClr val="bg1"/>
                </a:solidFill>
              </a:rPr>
              <a:t>Obtaining  Outline</a:t>
            </a:r>
          </a:p>
          <a:p>
            <a:pPr algn="ctr" eaLnBrk="1" hangingPunct="1">
              <a:lnSpc>
                <a:spcPts val="950"/>
              </a:lnSpc>
              <a:spcAft>
                <a:spcPts val="600"/>
              </a:spcAft>
            </a:pPr>
            <a:r>
              <a:rPr lang="en-US" sz="1000" b="1" dirty="0">
                <a:solidFill>
                  <a:schemeClr val="bg1"/>
                </a:solidFill>
              </a:rPr>
              <a:t>Permission,  513,000</a:t>
            </a:r>
          </a:p>
        </p:txBody>
      </p:sp>
      <p:sp>
        <p:nvSpPr>
          <p:cNvPr id="65" name="object 65"/>
          <p:cNvSpPr txBox="1"/>
          <p:nvPr/>
        </p:nvSpPr>
        <p:spPr>
          <a:xfrm>
            <a:off x="1447800" y="2786063"/>
            <a:ext cx="1493838" cy="233362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defRPr/>
            </a:pPr>
            <a:r>
              <a:rPr sz="1000" b="1" spc="45" dirty="0">
                <a:solidFill>
                  <a:schemeClr val="bg1"/>
                </a:solidFill>
                <a:latin typeface="Arial"/>
                <a:cs typeface="Arial"/>
              </a:rPr>
              <a:t>Pre</a:t>
            </a:r>
            <a:r>
              <a:rPr sz="1000" b="1" spc="5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000" b="1" spc="60" dirty="0">
                <a:solidFill>
                  <a:schemeClr val="bg1"/>
                </a:solidFill>
                <a:latin typeface="Arial"/>
                <a:cs typeface="Arial"/>
              </a:rPr>
              <a:t>P</a:t>
            </a:r>
            <a:r>
              <a:rPr sz="1000" b="1" dirty="0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sz="1000" b="1" spc="25" dirty="0">
                <a:solidFill>
                  <a:schemeClr val="bg1"/>
                </a:solidFill>
                <a:latin typeface="Arial"/>
                <a:cs typeface="Arial"/>
              </a:rPr>
              <a:t>ann</a:t>
            </a:r>
            <a:r>
              <a:rPr sz="1000" b="1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1000" b="1" spc="25" dirty="0">
                <a:solidFill>
                  <a:schemeClr val="bg1"/>
                </a:solidFill>
                <a:latin typeface="Arial"/>
                <a:cs typeface="Arial"/>
              </a:rPr>
              <a:t>ng,  </a:t>
            </a:r>
            <a:r>
              <a:rPr sz="1000" b="1" spc="-8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000" b="1" spc="25" dirty="0">
                <a:solidFill>
                  <a:schemeClr val="bg1"/>
                </a:solidFill>
                <a:latin typeface="Arial"/>
                <a:cs typeface="Arial"/>
              </a:rPr>
              <a:t>486</a:t>
            </a:r>
            <a:r>
              <a:rPr sz="1000" b="1" spc="15" dirty="0">
                <a:solidFill>
                  <a:schemeClr val="bg1"/>
                </a:solidFill>
                <a:latin typeface="Arial"/>
                <a:cs typeface="Arial"/>
              </a:rPr>
              <a:t>,</a:t>
            </a:r>
            <a:r>
              <a:rPr sz="1000" b="1" spc="25" dirty="0">
                <a:solidFill>
                  <a:schemeClr val="bg1"/>
                </a:solidFill>
                <a:latin typeface="Arial"/>
                <a:cs typeface="Arial"/>
              </a:rPr>
              <a:t>00</a:t>
            </a:r>
            <a:r>
              <a:rPr sz="1000" b="1" spc="50" dirty="0">
                <a:solidFill>
                  <a:schemeClr val="bg1"/>
                </a:solidFill>
                <a:latin typeface="Arial"/>
                <a:cs typeface="Arial"/>
              </a:rPr>
              <a:t>0</a:t>
            </a:r>
            <a:endParaRPr sz="1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781425" y="5881688"/>
            <a:ext cx="1628775" cy="134937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defRPr/>
            </a:pPr>
            <a:r>
              <a:rPr sz="1200" b="1" spc="10" dirty="0">
                <a:solidFill>
                  <a:schemeClr val="bg1"/>
                </a:solidFill>
                <a:latin typeface="Arial"/>
                <a:cs typeface="Arial"/>
              </a:rPr>
              <a:t>N</a:t>
            </a:r>
            <a:r>
              <a:rPr sz="1200" b="1" spc="25" dirty="0">
                <a:solidFill>
                  <a:schemeClr val="bg1"/>
                </a:solidFill>
                <a:latin typeface="Arial"/>
                <a:cs typeface="Arial"/>
              </a:rPr>
              <a:t>ot </a:t>
            </a:r>
            <a:r>
              <a:rPr sz="1200" b="1" spc="-1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200" b="1" spc="60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sz="1200" b="1" spc="10" dirty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1200" b="1" spc="25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1200" b="1" spc="30" dirty="0">
                <a:solidFill>
                  <a:schemeClr val="bg1"/>
                </a:solidFill>
                <a:latin typeface="Arial"/>
                <a:cs typeface="Arial"/>
              </a:rPr>
              <a:t>r</a:t>
            </a:r>
            <a:r>
              <a:rPr sz="1200" b="1" spc="10" dirty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1200" b="1" spc="25" dirty="0">
                <a:solidFill>
                  <a:schemeClr val="bg1"/>
                </a:solidFill>
                <a:latin typeface="Arial"/>
                <a:cs typeface="Arial"/>
              </a:rPr>
              <a:t>ed, </a:t>
            </a:r>
            <a:r>
              <a:rPr sz="1200" b="1" spc="8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200" b="1" spc="25" dirty="0">
                <a:solidFill>
                  <a:schemeClr val="bg1"/>
                </a:solidFill>
                <a:latin typeface="Arial"/>
                <a:cs typeface="Arial"/>
              </a:rPr>
              <a:t>305</a:t>
            </a:r>
            <a:r>
              <a:rPr sz="1200" b="1" spc="10" dirty="0">
                <a:solidFill>
                  <a:schemeClr val="bg1"/>
                </a:solidFill>
                <a:latin typeface="Arial"/>
                <a:cs typeface="Arial"/>
              </a:rPr>
              <a:t>,</a:t>
            </a:r>
            <a:r>
              <a:rPr sz="1200" b="1" spc="25" dirty="0">
                <a:solidFill>
                  <a:schemeClr val="bg1"/>
                </a:solidFill>
                <a:latin typeface="Arial"/>
                <a:cs typeface="Arial"/>
              </a:rPr>
              <a:t>00</a:t>
            </a:r>
            <a:r>
              <a:rPr sz="1200" b="1" spc="50" dirty="0">
                <a:solidFill>
                  <a:schemeClr val="bg1"/>
                </a:solidFill>
                <a:latin typeface="Arial"/>
                <a:cs typeface="Arial"/>
              </a:rPr>
              <a:t>0</a:t>
            </a:r>
            <a:endParaRPr sz="1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3614738" y="5424488"/>
            <a:ext cx="1944687" cy="133350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defRPr/>
            </a:pPr>
            <a:r>
              <a:rPr sz="1200" b="1" spc="60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sz="1200" b="1" spc="10" dirty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1200" b="1" spc="25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1200" b="1" spc="30" dirty="0">
                <a:solidFill>
                  <a:schemeClr val="bg1"/>
                </a:solidFill>
                <a:latin typeface="Arial"/>
                <a:cs typeface="Arial"/>
              </a:rPr>
              <a:t>r</a:t>
            </a:r>
            <a:r>
              <a:rPr sz="1200" b="1" spc="10" dirty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1200" b="1" spc="25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1200" b="1" spc="50" dirty="0">
                <a:solidFill>
                  <a:schemeClr val="bg1"/>
                </a:solidFill>
                <a:latin typeface="Arial"/>
                <a:cs typeface="Arial"/>
              </a:rPr>
              <a:t>d </a:t>
            </a:r>
            <a:r>
              <a:rPr sz="1200" b="1" spc="-1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200" b="1" spc="25" dirty="0">
                <a:solidFill>
                  <a:schemeClr val="bg1"/>
                </a:solidFill>
                <a:latin typeface="Arial"/>
                <a:cs typeface="Arial"/>
              </a:rPr>
              <a:t>o</a:t>
            </a:r>
            <a:r>
              <a:rPr sz="1200" b="1" spc="50" dirty="0">
                <a:solidFill>
                  <a:schemeClr val="bg1"/>
                </a:solidFill>
                <a:latin typeface="Arial"/>
                <a:cs typeface="Arial"/>
              </a:rPr>
              <a:t>n</a:t>
            </a:r>
            <a:r>
              <a:rPr sz="1200" b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200" b="1" spc="60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sz="1200" b="1" spc="-5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1200" b="1" spc="10" dirty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1200" b="1" spc="25" dirty="0">
                <a:solidFill>
                  <a:schemeClr val="bg1"/>
                </a:solidFill>
                <a:latin typeface="Arial"/>
                <a:cs typeface="Arial"/>
              </a:rPr>
              <a:t>e, </a:t>
            </a:r>
            <a:r>
              <a:rPr sz="1200" b="1" spc="-8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200" b="1" spc="25" dirty="0">
                <a:solidFill>
                  <a:schemeClr val="bg1"/>
                </a:solidFill>
                <a:latin typeface="Arial"/>
                <a:cs typeface="Arial"/>
              </a:rPr>
              <a:t>315</a:t>
            </a:r>
            <a:r>
              <a:rPr sz="1200" b="1" spc="10" dirty="0">
                <a:solidFill>
                  <a:schemeClr val="bg1"/>
                </a:solidFill>
                <a:latin typeface="Arial"/>
                <a:cs typeface="Arial"/>
              </a:rPr>
              <a:t>,</a:t>
            </a:r>
            <a:r>
              <a:rPr sz="1200" b="1" spc="25" dirty="0">
                <a:solidFill>
                  <a:schemeClr val="bg1"/>
                </a:solidFill>
                <a:latin typeface="Arial"/>
                <a:cs typeface="Arial"/>
              </a:rPr>
              <a:t>00</a:t>
            </a:r>
            <a:r>
              <a:rPr sz="1200" b="1" spc="50" dirty="0">
                <a:solidFill>
                  <a:schemeClr val="bg1"/>
                </a:solidFill>
                <a:latin typeface="Arial"/>
                <a:cs typeface="Arial"/>
              </a:rPr>
              <a:t>0</a:t>
            </a:r>
            <a:endParaRPr sz="1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736600" y="6134100"/>
            <a:ext cx="88900" cy="134938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defRPr/>
            </a:pPr>
            <a:r>
              <a:rPr sz="800" spc="50" dirty="0">
                <a:latin typeface="Arial"/>
                <a:cs typeface="Arial"/>
              </a:rPr>
              <a:t>0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387350" y="5364163"/>
            <a:ext cx="438150" cy="134937"/>
          </a:xfrm>
          <a:prstGeom prst="rect">
            <a:avLst/>
          </a:prstGeom>
        </p:spPr>
        <p:txBody>
          <a:bodyPr lIns="0" tIns="0" rIns="0" bIns="0"/>
          <a:lstStyle/>
          <a:p>
            <a:pPr marL="12700" algn="r">
              <a:defRPr/>
            </a:pPr>
            <a:r>
              <a:rPr lang="en-GB" sz="1400" b="1" spc="25" dirty="0">
                <a:latin typeface="Arial"/>
                <a:cs typeface="Arial"/>
              </a:rPr>
              <a:t>0.5m</a:t>
            </a:r>
            <a:endParaRPr sz="1400" b="1" dirty="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292100" y="4594225"/>
            <a:ext cx="530225" cy="134938"/>
          </a:xfrm>
          <a:prstGeom prst="rect">
            <a:avLst/>
          </a:prstGeom>
        </p:spPr>
        <p:txBody>
          <a:bodyPr lIns="0" tIns="0" rIns="0" bIns="0"/>
          <a:lstStyle/>
          <a:p>
            <a:pPr marL="12700" algn="r">
              <a:defRPr/>
            </a:pPr>
            <a:r>
              <a:rPr lang="en-GB" sz="1400" b="1" spc="25" dirty="0">
                <a:latin typeface="Arial"/>
                <a:cs typeface="Arial"/>
              </a:rPr>
              <a:t>1m</a:t>
            </a:r>
            <a:endParaRPr sz="1400" b="1" dirty="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292100" y="3824288"/>
            <a:ext cx="530225" cy="134937"/>
          </a:xfrm>
          <a:prstGeom prst="rect">
            <a:avLst/>
          </a:prstGeom>
        </p:spPr>
        <p:txBody>
          <a:bodyPr lIns="0" tIns="0" rIns="0" bIns="0"/>
          <a:lstStyle/>
          <a:p>
            <a:pPr marL="12700" algn="r">
              <a:defRPr/>
            </a:pPr>
            <a:r>
              <a:rPr lang="en-GB" sz="1400" b="1" spc="25" dirty="0">
                <a:latin typeface="Arial"/>
                <a:cs typeface="Arial"/>
              </a:rPr>
              <a:t>1.5m</a:t>
            </a:r>
            <a:endParaRPr sz="1400" b="1" dirty="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292100" y="3054350"/>
            <a:ext cx="530225" cy="134938"/>
          </a:xfrm>
          <a:prstGeom prst="rect">
            <a:avLst/>
          </a:prstGeom>
        </p:spPr>
        <p:txBody>
          <a:bodyPr lIns="0" tIns="0" rIns="0" bIns="0"/>
          <a:lstStyle/>
          <a:p>
            <a:pPr marL="12700" algn="r">
              <a:defRPr/>
            </a:pPr>
            <a:r>
              <a:rPr lang="en-GB" sz="1400" b="1" spc="25" dirty="0">
                <a:latin typeface="Arial"/>
                <a:cs typeface="Arial"/>
              </a:rPr>
              <a:t>2m</a:t>
            </a:r>
            <a:endParaRPr sz="1400" b="1" dirty="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292100" y="2284413"/>
            <a:ext cx="530225" cy="133350"/>
          </a:xfrm>
          <a:prstGeom prst="rect">
            <a:avLst/>
          </a:prstGeom>
        </p:spPr>
        <p:txBody>
          <a:bodyPr lIns="0" tIns="0" rIns="0" bIns="0"/>
          <a:lstStyle/>
          <a:p>
            <a:pPr marL="12700" algn="r">
              <a:defRPr/>
            </a:pPr>
            <a:r>
              <a:rPr lang="en-GB" sz="1400" b="1" spc="25" dirty="0">
                <a:latin typeface="Arial"/>
                <a:cs typeface="Arial"/>
              </a:rPr>
              <a:t>2.5m</a:t>
            </a:r>
            <a:endParaRPr sz="1400" b="1" dirty="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292100" y="1512888"/>
            <a:ext cx="530225" cy="134937"/>
          </a:xfrm>
          <a:prstGeom prst="rect">
            <a:avLst/>
          </a:prstGeom>
        </p:spPr>
        <p:txBody>
          <a:bodyPr lIns="0" tIns="0" rIns="0" bIns="0"/>
          <a:lstStyle/>
          <a:p>
            <a:pPr marL="12700" algn="r">
              <a:defRPr/>
            </a:pPr>
            <a:r>
              <a:rPr lang="en-GB" sz="1400" b="1" spc="25" dirty="0">
                <a:latin typeface="Arial"/>
                <a:cs typeface="Arial"/>
              </a:rPr>
              <a:t>3m</a:t>
            </a:r>
            <a:endParaRPr sz="1400" b="1" dirty="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1295400" y="6256338"/>
            <a:ext cx="1846263" cy="155575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defRPr/>
            </a:pPr>
            <a:r>
              <a:rPr sz="1400" b="1" spc="35" dirty="0">
                <a:latin typeface="Arial"/>
                <a:cs typeface="Arial"/>
              </a:rPr>
              <a:t>G</a:t>
            </a:r>
            <a:r>
              <a:rPr sz="1400" b="1" spc="5" dirty="0">
                <a:latin typeface="Arial"/>
                <a:cs typeface="Arial"/>
              </a:rPr>
              <a:t>e</a:t>
            </a:r>
            <a:r>
              <a:rPr sz="1400" b="1" spc="25" dirty="0">
                <a:latin typeface="Arial"/>
                <a:cs typeface="Arial"/>
              </a:rPr>
              <a:t>tt</a:t>
            </a:r>
            <a:r>
              <a:rPr sz="1400" b="1" spc="-40" dirty="0">
                <a:latin typeface="Arial"/>
                <a:cs typeface="Arial"/>
              </a:rPr>
              <a:t>i</a:t>
            </a:r>
            <a:r>
              <a:rPr sz="1400" b="1" spc="5" dirty="0">
                <a:latin typeface="Arial"/>
                <a:cs typeface="Arial"/>
              </a:rPr>
              <a:t>n</a:t>
            </a:r>
            <a:r>
              <a:rPr sz="1400" b="1" spc="35" dirty="0">
                <a:latin typeface="Arial"/>
                <a:cs typeface="Arial"/>
              </a:rPr>
              <a:t>g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spc="20" dirty="0">
                <a:latin typeface="Arial"/>
                <a:cs typeface="Arial"/>
              </a:rPr>
              <a:t>P</a:t>
            </a:r>
            <a:r>
              <a:rPr sz="1400" b="1" spc="65" dirty="0">
                <a:latin typeface="Arial"/>
                <a:cs typeface="Arial"/>
              </a:rPr>
              <a:t>e</a:t>
            </a:r>
            <a:r>
              <a:rPr sz="1400" b="1" spc="-25" dirty="0">
                <a:latin typeface="Arial"/>
                <a:cs typeface="Arial"/>
              </a:rPr>
              <a:t>r</a:t>
            </a:r>
            <a:r>
              <a:rPr sz="1400" b="1" spc="45" dirty="0">
                <a:latin typeface="Arial"/>
                <a:cs typeface="Arial"/>
              </a:rPr>
              <a:t>m</a:t>
            </a:r>
            <a:r>
              <a:rPr sz="1400" b="1" spc="20" dirty="0">
                <a:latin typeface="Arial"/>
                <a:cs typeface="Arial"/>
              </a:rPr>
              <a:t>i</a:t>
            </a:r>
            <a:r>
              <a:rPr sz="1400" b="1" dirty="0">
                <a:latin typeface="Arial"/>
                <a:cs typeface="Arial"/>
              </a:rPr>
              <a:t>s</a:t>
            </a:r>
            <a:r>
              <a:rPr sz="1400" b="1" spc="60" dirty="0">
                <a:latin typeface="Arial"/>
                <a:cs typeface="Arial"/>
              </a:rPr>
              <a:t>s</a:t>
            </a:r>
            <a:r>
              <a:rPr sz="1400" b="1" spc="-40" dirty="0">
                <a:latin typeface="Arial"/>
                <a:cs typeface="Arial"/>
              </a:rPr>
              <a:t>i</a:t>
            </a:r>
            <a:r>
              <a:rPr sz="1400" b="1" spc="65" dirty="0">
                <a:latin typeface="Arial"/>
                <a:cs typeface="Arial"/>
              </a:rPr>
              <a:t>o</a:t>
            </a:r>
            <a:r>
              <a:rPr sz="1400" b="1" spc="35" dirty="0">
                <a:latin typeface="Arial"/>
                <a:cs typeface="Arial"/>
              </a:rPr>
              <a:t>n</a:t>
            </a:r>
            <a:endParaRPr sz="1400" b="1" dirty="0">
              <a:latin typeface="Arial"/>
              <a:cs typeface="Arial"/>
            </a:endParaRPr>
          </a:p>
        </p:txBody>
      </p:sp>
      <p:sp>
        <p:nvSpPr>
          <p:cNvPr id="24624" name="Rectangle 82"/>
          <p:cNvSpPr>
            <a:spLocks noChangeArrowheads="1"/>
          </p:cNvSpPr>
          <p:nvPr/>
        </p:nvSpPr>
        <p:spPr bwMode="auto">
          <a:xfrm>
            <a:off x="1112838" y="4983163"/>
            <a:ext cx="21050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GB" sz="1000" b="1" dirty="0"/>
              <a:t>Detailed  Plans Subm = 221,000</a:t>
            </a:r>
          </a:p>
        </p:txBody>
      </p:sp>
      <p:sp>
        <p:nvSpPr>
          <p:cNvPr id="24625" name="Rectangle 2"/>
          <p:cNvSpPr txBox="1">
            <a:spLocks noChangeArrowheads="1"/>
          </p:cNvSpPr>
          <p:nvPr/>
        </p:nvSpPr>
        <p:spPr bwMode="auto">
          <a:xfrm>
            <a:off x="468313" y="333375"/>
            <a:ext cx="689451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800" b="1" dirty="0">
                <a:solidFill>
                  <a:srgbClr val="009590"/>
                </a:solidFill>
              </a:rPr>
              <a:t>Context </a:t>
            </a:r>
            <a:r>
              <a:rPr lang="en-GB" sz="2800" dirty="0">
                <a:solidFill>
                  <a:srgbClr val="009590"/>
                </a:solidFill>
              </a:rPr>
              <a:t/>
            </a:r>
            <a:br>
              <a:rPr lang="en-GB" sz="2800" dirty="0">
                <a:solidFill>
                  <a:srgbClr val="009590"/>
                </a:solidFill>
              </a:rPr>
            </a:br>
            <a:r>
              <a:rPr lang="en-GB" sz="2800" dirty="0">
                <a:solidFill>
                  <a:srgbClr val="009590"/>
                </a:solidFill>
              </a:rPr>
              <a:t>New Homes in the Planning Pipeline</a:t>
            </a:r>
          </a:p>
        </p:txBody>
      </p:sp>
      <p:sp>
        <p:nvSpPr>
          <p:cNvPr id="2" name="Oval 1"/>
          <p:cNvSpPr/>
          <p:nvPr/>
        </p:nvSpPr>
        <p:spPr>
          <a:xfrm>
            <a:off x="1009650" y="5116513"/>
            <a:ext cx="2238375" cy="1150937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178550" y="6588125"/>
            <a:ext cx="2508250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defRPr/>
            </a:pPr>
            <a:r>
              <a:rPr sz="1000" i="1" dirty="0">
                <a:latin typeface="Arial"/>
                <a:cs typeface="Arial"/>
              </a:rPr>
              <a:t>Data</a:t>
            </a:r>
            <a:r>
              <a:rPr sz="1000" i="1" spc="-1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from</a:t>
            </a:r>
            <a:r>
              <a:rPr sz="1000" i="1" spc="-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Glenig</a:t>
            </a:r>
            <a:r>
              <a:rPr sz="1000" i="1" spc="-5" dirty="0">
                <a:latin typeface="Arial"/>
                <a:cs typeface="Arial"/>
              </a:rPr>
              <a:t>a</a:t>
            </a:r>
            <a:r>
              <a:rPr sz="1000" i="1" dirty="0">
                <a:latin typeface="Arial"/>
                <a:cs typeface="Arial"/>
              </a:rPr>
              <a:t>n</a:t>
            </a:r>
            <a:r>
              <a:rPr sz="1000" i="1" spc="-3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(2015)</a:t>
            </a:r>
            <a:r>
              <a:rPr sz="1000" i="1" spc="-4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f</a:t>
            </a:r>
            <a:r>
              <a:rPr sz="1000" i="1" spc="5" dirty="0">
                <a:latin typeface="Arial"/>
                <a:cs typeface="Arial"/>
              </a:rPr>
              <a:t>o</a:t>
            </a:r>
            <a:r>
              <a:rPr sz="1000" i="1" dirty="0">
                <a:latin typeface="Arial"/>
                <a:cs typeface="Arial"/>
              </a:rPr>
              <a:t>r </a:t>
            </a:r>
            <a:r>
              <a:rPr sz="1000" i="1" spc="-5" dirty="0">
                <a:latin typeface="Arial"/>
                <a:cs typeface="Arial"/>
              </a:rPr>
              <a:t>D</a:t>
            </a:r>
            <a:r>
              <a:rPr sz="1000" i="1" dirty="0">
                <a:latin typeface="Arial"/>
                <a:cs typeface="Arial"/>
              </a:rPr>
              <a:t>CLG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25603" name="object 4"/>
          <p:cNvSpPr>
            <a:spLocks/>
          </p:cNvSpPr>
          <p:nvPr/>
        </p:nvSpPr>
        <p:spPr bwMode="auto">
          <a:xfrm>
            <a:off x="3302000" y="1601788"/>
            <a:ext cx="2619375" cy="3643312"/>
          </a:xfrm>
          <a:custGeom>
            <a:avLst/>
            <a:gdLst>
              <a:gd name="T0" fmla="*/ 1125634 w 2620137"/>
              <a:gd name="T1" fmla="*/ 1539641 h 3642995"/>
              <a:gd name="T2" fmla="*/ 486114 w 2620137"/>
              <a:gd name="T3" fmla="*/ 1539641 h 3642995"/>
              <a:gd name="T4" fmla="*/ 0 w 2620137"/>
              <a:gd name="T5" fmla="*/ 3643946 h 3642995"/>
              <a:gd name="T6" fmla="*/ 1125634 w 2620137"/>
              <a:gd name="T7" fmla="*/ 1539641 h 3642995"/>
              <a:gd name="T8" fmla="*/ 2617851 w 2620137"/>
              <a:gd name="T9" fmla="*/ 0 h 3642995"/>
              <a:gd name="T10" fmla="*/ 59766 w 2620137"/>
              <a:gd name="T11" fmla="*/ 0 h 3642995"/>
              <a:gd name="T12" fmla="*/ 59766 w 2620137"/>
              <a:gd name="T13" fmla="*/ 1539641 h 3642995"/>
              <a:gd name="T14" fmla="*/ 2617851 w 2620137"/>
              <a:gd name="T15" fmla="*/ 1539641 h 3642995"/>
              <a:gd name="T16" fmla="*/ 2617851 w 2620137"/>
              <a:gd name="T17" fmla="*/ 0 h 364299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620137" h="3642995">
                <a:moveTo>
                  <a:pt x="1126617" y="1539239"/>
                </a:moveTo>
                <a:lnTo>
                  <a:pt x="486537" y="1539239"/>
                </a:lnTo>
                <a:lnTo>
                  <a:pt x="0" y="3642995"/>
                </a:lnTo>
                <a:lnTo>
                  <a:pt x="1126617" y="1539239"/>
                </a:lnTo>
                <a:close/>
              </a:path>
              <a:path w="2620137" h="3642995">
                <a:moveTo>
                  <a:pt x="2620137" y="0"/>
                </a:moveTo>
                <a:lnTo>
                  <a:pt x="59817" y="0"/>
                </a:lnTo>
                <a:lnTo>
                  <a:pt x="59817" y="1539239"/>
                </a:lnTo>
                <a:lnTo>
                  <a:pt x="2620137" y="1539239"/>
                </a:lnTo>
                <a:lnTo>
                  <a:pt x="2620137" y="0"/>
                </a:lnTo>
                <a:close/>
              </a:path>
            </a:pathLst>
          </a:custGeom>
          <a:solidFill>
            <a:srgbClr val="BADF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 dirty="0"/>
          </a:p>
        </p:txBody>
      </p:sp>
      <p:sp>
        <p:nvSpPr>
          <p:cNvPr id="25604" name="object 5"/>
          <p:cNvSpPr>
            <a:spLocks/>
          </p:cNvSpPr>
          <p:nvPr/>
        </p:nvSpPr>
        <p:spPr bwMode="auto">
          <a:xfrm>
            <a:off x="3302000" y="1601788"/>
            <a:ext cx="2619375" cy="3643312"/>
          </a:xfrm>
          <a:custGeom>
            <a:avLst/>
            <a:gdLst>
              <a:gd name="T0" fmla="*/ 59766 w 2620137"/>
              <a:gd name="T1" fmla="*/ 0 h 3642995"/>
              <a:gd name="T2" fmla="*/ 486114 w 2620137"/>
              <a:gd name="T3" fmla="*/ 0 h 3642995"/>
              <a:gd name="T4" fmla="*/ 1125634 w 2620137"/>
              <a:gd name="T5" fmla="*/ 0 h 3642995"/>
              <a:gd name="T6" fmla="*/ 2617851 w 2620137"/>
              <a:gd name="T7" fmla="*/ 0 h 3642995"/>
              <a:gd name="T8" fmla="*/ 2617851 w 2620137"/>
              <a:gd name="T9" fmla="*/ 898123 h 3642995"/>
              <a:gd name="T10" fmla="*/ 2617851 w 2620137"/>
              <a:gd name="T11" fmla="*/ 1283036 h 3642995"/>
              <a:gd name="T12" fmla="*/ 2617851 w 2620137"/>
              <a:gd name="T13" fmla="*/ 1539641 h 3642995"/>
              <a:gd name="T14" fmla="*/ 1125634 w 2620137"/>
              <a:gd name="T15" fmla="*/ 1539641 h 3642995"/>
              <a:gd name="T16" fmla="*/ 0 w 2620137"/>
              <a:gd name="T17" fmla="*/ 3643946 h 3642995"/>
              <a:gd name="T18" fmla="*/ 486114 w 2620137"/>
              <a:gd name="T19" fmla="*/ 1539641 h 3642995"/>
              <a:gd name="T20" fmla="*/ 59766 w 2620137"/>
              <a:gd name="T21" fmla="*/ 1539641 h 3642995"/>
              <a:gd name="T22" fmla="*/ 59766 w 2620137"/>
              <a:gd name="T23" fmla="*/ 1283036 h 3642995"/>
              <a:gd name="T24" fmla="*/ 59766 w 2620137"/>
              <a:gd name="T25" fmla="*/ 898123 h 3642995"/>
              <a:gd name="T26" fmla="*/ 59766 w 2620137"/>
              <a:gd name="T27" fmla="*/ 0 h 364299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620137" h="3642995">
                <a:moveTo>
                  <a:pt x="59817" y="0"/>
                </a:moveTo>
                <a:lnTo>
                  <a:pt x="486537" y="0"/>
                </a:lnTo>
                <a:lnTo>
                  <a:pt x="1126617" y="0"/>
                </a:lnTo>
                <a:lnTo>
                  <a:pt x="2620137" y="0"/>
                </a:lnTo>
                <a:lnTo>
                  <a:pt x="2620137" y="897889"/>
                </a:lnTo>
                <a:lnTo>
                  <a:pt x="2620137" y="1282700"/>
                </a:lnTo>
                <a:lnTo>
                  <a:pt x="2620137" y="1539239"/>
                </a:lnTo>
                <a:lnTo>
                  <a:pt x="1126617" y="1539239"/>
                </a:lnTo>
                <a:lnTo>
                  <a:pt x="0" y="3642995"/>
                </a:lnTo>
                <a:lnTo>
                  <a:pt x="486537" y="1539239"/>
                </a:lnTo>
                <a:lnTo>
                  <a:pt x="59817" y="1539239"/>
                </a:lnTo>
                <a:lnTo>
                  <a:pt x="59817" y="1282700"/>
                </a:lnTo>
                <a:lnTo>
                  <a:pt x="59817" y="897889"/>
                </a:lnTo>
                <a:lnTo>
                  <a:pt x="59817" y="0"/>
                </a:lnTo>
                <a:close/>
              </a:path>
            </a:pathLst>
          </a:custGeom>
          <a:noFill/>
          <a:ln w="25908">
            <a:solidFill>
              <a:srgbClr val="88A3A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 dirty="0"/>
          </a:p>
        </p:txBody>
      </p:sp>
      <p:sp>
        <p:nvSpPr>
          <p:cNvPr id="25605" name="object 6"/>
          <p:cNvSpPr txBox="1">
            <a:spLocks noChangeArrowheads="1"/>
          </p:cNvSpPr>
          <p:nvPr/>
        </p:nvSpPr>
        <p:spPr bwMode="auto">
          <a:xfrm>
            <a:off x="3476625" y="1727200"/>
            <a:ext cx="23272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 indent="15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dirty="0"/>
              <a:t>As of September 2015, </a:t>
            </a:r>
            <a:r>
              <a:rPr lang="en-US" sz="1200" b="1" dirty="0"/>
              <a:t>620,000 units </a:t>
            </a:r>
            <a:r>
              <a:rPr lang="en-US" sz="1200" dirty="0"/>
              <a:t>had either detailed permission or reserved matters granted compared with fewer than</a:t>
            </a:r>
          </a:p>
        </p:txBody>
      </p:sp>
      <p:sp>
        <p:nvSpPr>
          <p:cNvPr id="25606" name="object 7"/>
          <p:cNvSpPr txBox="1">
            <a:spLocks noChangeArrowheads="1"/>
          </p:cNvSpPr>
          <p:nvPr/>
        </p:nvSpPr>
        <p:spPr bwMode="auto">
          <a:xfrm>
            <a:off x="3521075" y="2459038"/>
            <a:ext cx="2239963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dirty="0"/>
              <a:t>half a million in 2013: </a:t>
            </a:r>
            <a:r>
              <a:rPr lang="en-US" sz="1200" b="1" dirty="0"/>
              <a:t>more projects being given the green light by planning authorities.</a:t>
            </a:r>
            <a:endParaRPr lang="en-US" sz="1200" dirty="0"/>
          </a:p>
        </p:txBody>
      </p:sp>
      <p:sp>
        <p:nvSpPr>
          <p:cNvPr id="25607" name="object 8"/>
          <p:cNvSpPr>
            <a:spLocks/>
          </p:cNvSpPr>
          <p:nvPr/>
        </p:nvSpPr>
        <p:spPr bwMode="auto">
          <a:xfrm>
            <a:off x="4356100" y="3313113"/>
            <a:ext cx="2078038" cy="2432050"/>
          </a:xfrm>
          <a:custGeom>
            <a:avLst/>
            <a:gdLst>
              <a:gd name="T0" fmla="*/ 2078674 w 2077720"/>
              <a:gd name="T1" fmla="*/ 1438467 h 2433015"/>
              <a:gd name="T2" fmla="*/ 1455073 w 2077720"/>
              <a:gd name="T3" fmla="*/ 1438467 h 2433015"/>
              <a:gd name="T4" fmla="*/ 1346564 w 2077720"/>
              <a:gd name="T5" fmla="*/ 2430121 h 2433015"/>
              <a:gd name="T6" fmla="*/ 2078674 w 2077720"/>
              <a:gd name="T7" fmla="*/ 1438467 h 2433015"/>
              <a:gd name="T8" fmla="*/ 2494410 w 2077720"/>
              <a:gd name="T9" fmla="*/ 0 h 2433015"/>
              <a:gd name="T10" fmla="*/ 0 w 2077720"/>
              <a:gd name="T11" fmla="*/ 0 h 2433015"/>
              <a:gd name="T12" fmla="*/ 0 w 2077720"/>
              <a:gd name="T13" fmla="*/ 1438467 h 2433015"/>
              <a:gd name="T14" fmla="*/ 2494410 w 2077720"/>
              <a:gd name="T15" fmla="*/ 1438467 h 2433015"/>
              <a:gd name="T16" fmla="*/ 2494410 w 2077720"/>
              <a:gd name="T17" fmla="*/ 0 h 243301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77720" h="2433015">
                <a:moveTo>
                  <a:pt x="2077720" y="1440180"/>
                </a:moveTo>
                <a:lnTo>
                  <a:pt x="1454404" y="1440180"/>
                </a:lnTo>
                <a:lnTo>
                  <a:pt x="1345946" y="2433015"/>
                </a:lnTo>
                <a:lnTo>
                  <a:pt x="2077720" y="1440180"/>
                </a:lnTo>
                <a:close/>
              </a:path>
              <a:path w="2077720" h="2433015">
                <a:moveTo>
                  <a:pt x="2493264" y="0"/>
                </a:moveTo>
                <a:lnTo>
                  <a:pt x="0" y="0"/>
                </a:lnTo>
                <a:lnTo>
                  <a:pt x="0" y="1440180"/>
                </a:lnTo>
                <a:lnTo>
                  <a:pt x="2493264" y="1440180"/>
                </a:lnTo>
                <a:lnTo>
                  <a:pt x="2493264" y="0"/>
                </a:lnTo>
                <a:close/>
              </a:path>
            </a:pathLst>
          </a:custGeom>
          <a:solidFill>
            <a:srgbClr val="BADF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 dirty="0"/>
          </a:p>
        </p:txBody>
      </p:sp>
      <p:sp>
        <p:nvSpPr>
          <p:cNvPr id="25608" name="object 9"/>
          <p:cNvSpPr>
            <a:spLocks/>
          </p:cNvSpPr>
          <p:nvPr/>
        </p:nvSpPr>
        <p:spPr bwMode="auto">
          <a:xfrm>
            <a:off x="4356100" y="3313113"/>
            <a:ext cx="2493963" cy="2432050"/>
          </a:xfrm>
          <a:custGeom>
            <a:avLst/>
            <a:gdLst>
              <a:gd name="T0" fmla="*/ 2495361 w 2493264"/>
              <a:gd name="T1" fmla="*/ 0 h 2433015"/>
              <a:gd name="T2" fmla="*/ 2079469 w 2493264"/>
              <a:gd name="T3" fmla="*/ 0 h 2433015"/>
              <a:gd name="T4" fmla="*/ 1455628 w 2493264"/>
              <a:gd name="T5" fmla="*/ 0 h 2433015"/>
              <a:gd name="T6" fmla="*/ 0 w 2493264"/>
              <a:gd name="T7" fmla="*/ 0 h 2433015"/>
              <a:gd name="T8" fmla="*/ 0 w 2493264"/>
              <a:gd name="T9" fmla="*/ 839106 h 2433015"/>
              <a:gd name="T10" fmla="*/ 0 w 2493264"/>
              <a:gd name="T11" fmla="*/ 1198722 h 2433015"/>
              <a:gd name="T12" fmla="*/ 0 w 2493264"/>
              <a:gd name="T13" fmla="*/ 1438467 h 2433015"/>
              <a:gd name="T14" fmla="*/ 1455628 w 2493264"/>
              <a:gd name="T15" fmla="*/ 1438467 h 2433015"/>
              <a:gd name="T16" fmla="*/ 1347078 w 2493264"/>
              <a:gd name="T17" fmla="*/ 2430121 h 2433015"/>
              <a:gd name="T18" fmla="*/ 2079469 w 2493264"/>
              <a:gd name="T19" fmla="*/ 1438467 h 2433015"/>
              <a:gd name="T20" fmla="*/ 2495361 w 2493264"/>
              <a:gd name="T21" fmla="*/ 1438467 h 2433015"/>
              <a:gd name="T22" fmla="*/ 2495361 w 2493264"/>
              <a:gd name="T23" fmla="*/ 1198722 h 2433015"/>
              <a:gd name="T24" fmla="*/ 2495361 w 2493264"/>
              <a:gd name="T25" fmla="*/ 839106 h 2433015"/>
              <a:gd name="T26" fmla="*/ 2495361 w 2493264"/>
              <a:gd name="T27" fmla="*/ 0 h 243301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493264" h="2433015">
                <a:moveTo>
                  <a:pt x="2493264" y="0"/>
                </a:moveTo>
                <a:lnTo>
                  <a:pt x="2077720" y="0"/>
                </a:lnTo>
                <a:lnTo>
                  <a:pt x="1454404" y="0"/>
                </a:lnTo>
                <a:lnTo>
                  <a:pt x="0" y="0"/>
                </a:lnTo>
                <a:lnTo>
                  <a:pt x="0" y="840105"/>
                </a:lnTo>
                <a:lnTo>
                  <a:pt x="0" y="1200150"/>
                </a:lnTo>
                <a:lnTo>
                  <a:pt x="0" y="1440180"/>
                </a:lnTo>
                <a:lnTo>
                  <a:pt x="1454404" y="1440180"/>
                </a:lnTo>
                <a:lnTo>
                  <a:pt x="1345946" y="2433015"/>
                </a:lnTo>
                <a:lnTo>
                  <a:pt x="2077720" y="1440180"/>
                </a:lnTo>
                <a:lnTo>
                  <a:pt x="2493264" y="1440180"/>
                </a:lnTo>
                <a:lnTo>
                  <a:pt x="2493264" y="1200150"/>
                </a:lnTo>
                <a:lnTo>
                  <a:pt x="2493264" y="840105"/>
                </a:lnTo>
                <a:lnTo>
                  <a:pt x="2493264" y="0"/>
                </a:lnTo>
                <a:close/>
              </a:path>
            </a:pathLst>
          </a:custGeom>
          <a:noFill/>
          <a:ln w="25908">
            <a:solidFill>
              <a:srgbClr val="88A3A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 dirty="0"/>
          </a:p>
        </p:txBody>
      </p:sp>
      <p:sp>
        <p:nvSpPr>
          <p:cNvPr id="25609" name="object 10"/>
          <p:cNvSpPr txBox="1">
            <a:spLocks noChangeArrowheads="1"/>
          </p:cNvSpPr>
          <p:nvPr/>
        </p:nvSpPr>
        <p:spPr bwMode="auto">
          <a:xfrm>
            <a:off x="4435475" y="3387725"/>
            <a:ext cx="2332038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dirty="0"/>
              <a:t>However, over 300,000 of projects with full permission are yet to make a start on site. Reflecting both the increase of permissions in the system, and the time it takes between getting permission and starting.</a:t>
            </a:r>
          </a:p>
        </p:txBody>
      </p:sp>
      <p:sp>
        <p:nvSpPr>
          <p:cNvPr id="25610" name="object 20"/>
          <p:cNvSpPr>
            <a:spLocks noChangeArrowheads="1"/>
          </p:cNvSpPr>
          <p:nvPr/>
        </p:nvSpPr>
        <p:spPr bwMode="auto">
          <a:xfrm>
            <a:off x="1063625" y="5208588"/>
            <a:ext cx="2154238" cy="992187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25611" name="object 21"/>
          <p:cNvSpPr>
            <a:spLocks noChangeArrowheads="1"/>
          </p:cNvSpPr>
          <p:nvPr/>
        </p:nvSpPr>
        <p:spPr bwMode="auto">
          <a:xfrm>
            <a:off x="1063625" y="4870450"/>
            <a:ext cx="2154238" cy="442913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25612" name="object 22"/>
          <p:cNvSpPr>
            <a:spLocks noChangeArrowheads="1"/>
          </p:cNvSpPr>
          <p:nvPr/>
        </p:nvSpPr>
        <p:spPr bwMode="auto">
          <a:xfrm>
            <a:off x="1063625" y="3976688"/>
            <a:ext cx="2154238" cy="998537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25613" name="object 23"/>
          <p:cNvSpPr>
            <a:spLocks noChangeArrowheads="1"/>
          </p:cNvSpPr>
          <p:nvPr/>
        </p:nvSpPr>
        <p:spPr bwMode="auto">
          <a:xfrm>
            <a:off x="1063625" y="3187700"/>
            <a:ext cx="2154238" cy="893763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25614" name="object 24"/>
          <p:cNvSpPr>
            <a:spLocks noChangeArrowheads="1"/>
          </p:cNvSpPr>
          <p:nvPr/>
        </p:nvSpPr>
        <p:spPr bwMode="auto">
          <a:xfrm>
            <a:off x="1063625" y="2441575"/>
            <a:ext cx="2154238" cy="852488"/>
          </a:xfrm>
          <a:prstGeom prst="rec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25615" name="object 25"/>
          <p:cNvSpPr>
            <a:spLocks noChangeArrowheads="1"/>
          </p:cNvSpPr>
          <p:nvPr/>
        </p:nvSpPr>
        <p:spPr bwMode="auto">
          <a:xfrm>
            <a:off x="3514725" y="5694363"/>
            <a:ext cx="2162175" cy="506412"/>
          </a:xfrm>
          <a:prstGeom prst="rect">
            <a:avLst/>
          </a:prstGeom>
          <a:blipFill dpi="0"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25616" name="object 26"/>
          <p:cNvSpPr>
            <a:spLocks noChangeArrowheads="1"/>
          </p:cNvSpPr>
          <p:nvPr/>
        </p:nvSpPr>
        <p:spPr bwMode="auto">
          <a:xfrm>
            <a:off x="3514725" y="5208588"/>
            <a:ext cx="2162175" cy="590550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30" name="object 30"/>
          <p:cNvSpPr/>
          <p:nvPr/>
        </p:nvSpPr>
        <p:spPr>
          <a:xfrm>
            <a:off x="1112838" y="5245100"/>
            <a:ext cx="2047875" cy="952500"/>
          </a:xfrm>
          <a:custGeom>
            <a:avLst/>
            <a:gdLst/>
            <a:ahLst/>
            <a:cxnLst/>
            <a:rect l="l" t="t" r="r" b="b"/>
            <a:pathLst>
              <a:path w="2048025" h="951785">
                <a:moveTo>
                  <a:pt x="0" y="951785"/>
                </a:moveTo>
                <a:lnTo>
                  <a:pt x="2048025" y="951785"/>
                </a:lnTo>
                <a:lnTo>
                  <a:pt x="2048025" y="0"/>
                </a:lnTo>
                <a:lnTo>
                  <a:pt x="0" y="0"/>
                </a:lnTo>
                <a:lnTo>
                  <a:pt x="0" y="951785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lIns="0" tIns="0" rIns="0" bIns="0"/>
          <a:lstStyle/>
          <a:p>
            <a:pPr>
              <a:defRPr/>
            </a:pPr>
            <a:endParaRPr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618" name="object 31"/>
          <p:cNvSpPr>
            <a:spLocks/>
          </p:cNvSpPr>
          <p:nvPr/>
        </p:nvSpPr>
        <p:spPr bwMode="auto">
          <a:xfrm>
            <a:off x="1112838" y="5245100"/>
            <a:ext cx="2047875" cy="952500"/>
          </a:xfrm>
          <a:custGeom>
            <a:avLst/>
            <a:gdLst>
              <a:gd name="T0" fmla="*/ 0 w 2048025"/>
              <a:gd name="T1" fmla="*/ 953932 h 951785"/>
              <a:gd name="T2" fmla="*/ 2047575 w 2048025"/>
              <a:gd name="T3" fmla="*/ 953932 h 951785"/>
              <a:gd name="T4" fmla="*/ 2047575 w 2048025"/>
              <a:gd name="T5" fmla="*/ 0 h 951785"/>
              <a:gd name="T6" fmla="*/ 0 w 2048025"/>
              <a:gd name="T7" fmla="*/ 0 h 951785"/>
              <a:gd name="T8" fmla="*/ 0 w 2048025"/>
              <a:gd name="T9" fmla="*/ 953932 h 9517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48025" h="951785">
                <a:moveTo>
                  <a:pt x="0" y="951785"/>
                </a:moveTo>
                <a:lnTo>
                  <a:pt x="2048025" y="951785"/>
                </a:lnTo>
                <a:lnTo>
                  <a:pt x="2048025" y="0"/>
                </a:lnTo>
                <a:lnTo>
                  <a:pt x="0" y="0"/>
                </a:lnTo>
                <a:lnTo>
                  <a:pt x="0" y="951785"/>
                </a:lnTo>
                <a:close/>
              </a:path>
            </a:pathLst>
          </a:custGeom>
          <a:noFill/>
          <a:ln w="7148">
            <a:solidFill>
              <a:srgbClr val="F8F8F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 dirty="0"/>
          </a:p>
        </p:txBody>
      </p:sp>
      <p:sp>
        <p:nvSpPr>
          <p:cNvPr id="32" name="object 32"/>
          <p:cNvSpPr/>
          <p:nvPr/>
        </p:nvSpPr>
        <p:spPr>
          <a:xfrm>
            <a:off x="1112838" y="4900613"/>
            <a:ext cx="2047875" cy="344487"/>
          </a:xfrm>
          <a:custGeom>
            <a:avLst/>
            <a:gdLst/>
            <a:ahLst/>
            <a:cxnLst/>
            <a:rect l="l" t="t" r="r" b="b"/>
            <a:pathLst>
              <a:path w="2048025" h="345462">
                <a:moveTo>
                  <a:pt x="0" y="345462"/>
                </a:moveTo>
                <a:lnTo>
                  <a:pt x="2048025" y="345462"/>
                </a:lnTo>
                <a:lnTo>
                  <a:pt x="2048025" y="0"/>
                </a:lnTo>
                <a:lnTo>
                  <a:pt x="0" y="0"/>
                </a:lnTo>
                <a:lnTo>
                  <a:pt x="0" y="34546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lIns="0" tIns="0" rIns="0" bIns="0"/>
          <a:lstStyle/>
          <a:p>
            <a:pPr>
              <a:defRPr/>
            </a:pPr>
            <a:endParaRPr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620" name="object 33"/>
          <p:cNvSpPr>
            <a:spLocks/>
          </p:cNvSpPr>
          <p:nvPr/>
        </p:nvSpPr>
        <p:spPr bwMode="auto">
          <a:xfrm>
            <a:off x="1112838" y="4900613"/>
            <a:ext cx="2047875" cy="344487"/>
          </a:xfrm>
          <a:custGeom>
            <a:avLst/>
            <a:gdLst>
              <a:gd name="T0" fmla="*/ 0 w 2048025"/>
              <a:gd name="T1" fmla="*/ 342545 h 345462"/>
              <a:gd name="T2" fmla="*/ 2047575 w 2048025"/>
              <a:gd name="T3" fmla="*/ 342545 h 345462"/>
              <a:gd name="T4" fmla="*/ 2047575 w 2048025"/>
              <a:gd name="T5" fmla="*/ 0 h 345462"/>
              <a:gd name="T6" fmla="*/ 0 w 2048025"/>
              <a:gd name="T7" fmla="*/ 0 h 345462"/>
              <a:gd name="T8" fmla="*/ 0 w 2048025"/>
              <a:gd name="T9" fmla="*/ 342545 h 3454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48025" h="345462">
                <a:moveTo>
                  <a:pt x="0" y="345462"/>
                </a:moveTo>
                <a:lnTo>
                  <a:pt x="2048025" y="345462"/>
                </a:lnTo>
                <a:lnTo>
                  <a:pt x="2048025" y="0"/>
                </a:lnTo>
                <a:lnTo>
                  <a:pt x="0" y="0"/>
                </a:lnTo>
                <a:lnTo>
                  <a:pt x="0" y="345462"/>
                </a:lnTo>
                <a:close/>
              </a:path>
            </a:pathLst>
          </a:custGeom>
          <a:noFill/>
          <a:ln w="7062">
            <a:solidFill>
              <a:srgbClr val="F8F8F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 dirty="0"/>
          </a:p>
        </p:txBody>
      </p:sp>
      <p:sp>
        <p:nvSpPr>
          <p:cNvPr id="34" name="object 34"/>
          <p:cNvSpPr/>
          <p:nvPr/>
        </p:nvSpPr>
        <p:spPr>
          <a:xfrm>
            <a:off x="1108075" y="4035425"/>
            <a:ext cx="2047875" cy="887413"/>
          </a:xfrm>
          <a:custGeom>
            <a:avLst/>
            <a:gdLst/>
            <a:ahLst/>
            <a:cxnLst/>
            <a:rect l="l" t="t" r="r" b="b"/>
            <a:pathLst>
              <a:path w="2048025" h="888324">
                <a:moveTo>
                  <a:pt x="0" y="888324"/>
                </a:moveTo>
                <a:lnTo>
                  <a:pt x="2048025" y="888324"/>
                </a:lnTo>
                <a:lnTo>
                  <a:pt x="2048025" y="0"/>
                </a:lnTo>
                <a:lnTo>
                  <a:pt x="0" y="0"/>
                </a:lnTo>
                <a:lnTo>
                  <a:pt x="0" y="888324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lIns="0" tIns="0" rIns="0" bIns="0"/>
          <a:lstStyle/>
          <a:p>
            <a:pPr>
              <a:defRPr/>
            </a:pPr>
            <a:endParaRPr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622" name="object 35"/>
          <p:cNvSpPr>
            <a:spLocks/>
          </p:cNvSpPr>
          <p:nvPr/>
        </p:nvSpPr>
        <p:spPr bwMode="auto">
          <a:xfrm>
            <a:off x="1112838" y="4011613"/>
            <a:ext cx="2047875" cy="889000"/>
          </a:xfrm>
          <a:custGeom>
            <a:avLst/>
            <a:gdLst>
              <a:gd name="T0" fmla="*/ 0 w 2048025"/>
              <a:gd name="T1" fmla="*/ 890354 h 888324"/>
              <a:gd name="T2" fmla="*/ 2047575 w 2048025"/>
              <a:gd name="T3" fmla="*/ 890354 h 888324"/>
              <a:gd name="T4" fmla="*/ 2047575 w 2048025"/>
              <a:gd name="T5" fmla="*/ 0 h 888324"/>
              <a:gd name="T6" fmla="*/ 0 w 2048025"/>
              <a:gd name="T7" fmla="*/ 0 h 888324"/>
              <a:gd name="T8" fmla="*/ 0 w 2048025"/>
              <a:gd name="T9" fmla="*/ 890354 h 8883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48025" h="888324">
                <a:moveTo>
                  <a:pt x="0" y="888324"/>
                </a:moveTo>
                <a:lnTo>
                  <a:pt x="2048025" y="888324"/>
                </a:lnTo>
                <a:lnTo>
                  <a:pt x="2048025" y="0"/>
                </a:lnTo>
                <a:lnTo>
                  <a:pt x="0" y="0"/>
                </a:lnTo>
                <a:lnTo>
                  <a:pt x="0" y="888324"/>
                </a:lnTo>
                <a:close/>
              </a:path>
            </a:pathLst>
          </a:custGeom>
          <a:noFill/>
          <a:ln w="7137">
            <a:solidFill>
              <a:srgbClr val="F8F8F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 dirty="0"/>
          </a:p>
        </p:txBody>
      </p:sp>
      <p:sp>
        <p:nvSpPr>
          <p:cNvPr id="36" name="object 36"/>
          <p:cNvSpPr/>
          <p:nvPr/>
        </p:nvSpPr>
        <p:spPr>
          <a:xfrm>
            <a:off x="1112838" y="3222625"/>
            <a:ext cx="2047875" cy="788988"/>
          </a:xfrm>
          <a:custGeom>
            <a:avLst/>
            <a:gdLst/>
            <a:ahLst/>
            <a:cxnLst/>
            <a:rect l="l" t="t" r="r" b="b"/>
            <a:pathLst>
              <a:path w="2048025" h="789631">
                <a:moveTo>
                  <a:pt x="0" y="789631"/>
                </a:moveTo>
                <a:lnTo>
                  <a:pt x="2048025" y="789631"/>
                </a:lnTo>
                <a:lnTo>
                  <a:pt x="2048025" y="0"/>
                </a:lnTo>
                <a:lnTo>
                  <a:pt x="0" y="0"/>
                </a:lnTo>
                <a:lnTo>
                  <a:pt x="0" y="789631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</p:spPr>
        <p:txBody>
          <a:bodyPr lIns="0" tIns="0" rIns="0" bIns="0"/>
          <a:lstStyle/>
          <a:p>
            <a:pPr>
              <a:defRPr/>
            </a:pPr>
            <a:endParaRPr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624" name="object 37"/>
          <p:cNvSpPr>
            <a:spLocks/>
          </p:cNvSpPr>
          <p:nvPr/>
        </p:nvSpPr>
        <p:spPr bwMode="auto">
          <a:xfrm>
            <a:off x="1112838" y="3222625"/>
            <a:ext cx="2047875" cy="788988"/>
          </a:xfrm>
          <a:custGeom>
            <a:avLst/>
            <a:gdLst>
              <a:gd name="T0" fmla="*/ 0 w 2048025"/>
              <a:gd name="T1" fmla="*/ 787704 h 789631"/>
              <a:gd name="T2" fmla="*/ 2047575 w 2048025"/>
              <a:gd name="T3" fmla="*/ 787704 h 789631"/>
              <a:gd name="T4" fmla="*/ 2047575 w 2048025"/>
              <a:gd name="T5" fmla="*/ 0 h 789631"/>
              <a:gd name="T6" fmla="*/ 0 w 2048025"/>
              <a:gd name="T7" fmla="*/ 0 h 789631"/>
              <a:gd name="T8" fmla="*/ 0 w 2048025"/>
              <a:gd name="T9" fmla="*/ 787704 h 7896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48025" h="789631">
                <a:moveTo>
                  <a:pt x="0" y="789631"/>
                </a:moveTo>
                <a:lnTo>
                  <a:pt x="2048025" y="789631"/>
                </a:lnTo>
                <a:lnTo>
                  <a:pt x="2048025" y="0"/>
                </a:lnTo>
                <a:lnTo>
                  <a:pt x="0" y="0"/>
                </a:lnTo>
                <a:lnTo>
                  <a:pt x="0" y="789631"/>
                </a:lnTo>
                <a:close/>
              </a:path>
            </a:pathLst>
          </a:custGeom>
          <a:noFill/>
          <a:ln w="7120">
            <a:solidFill>
              <a:srgbClr val="F8F8F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 dirty="0"/>
          </a:p>
        </p:txBody>
      </p:sp>
      <p:sp>
        <p:nvSpPr>
          <p:cNvPr id="38" name="object 38"/>
          <p:cNvSpPr/>
          <p:nvPr/>
        </p:nvSpPr>
        <p:spPr>
          <a:xfrm>
            <a:off x="1112838" y="2474913"/>
            <a:ext cx="2047875" cy="747712"/>
          </a:xfrm>
          <a:custGeom>
            <a:avLst/>
            <a:gdLst/>
            <a:ahLst/>
            <a:cxnLst/>
            <a:rect l="l" t="t" r="r" b="b"/>
            <a:pathLst>
              <a:path w="2048025" h="747323">
                <a:moveTo>
                  <a:pt x="0" y="747323"/>
                </a:moveTo>
                <a:lnTo>
                  <a:pt x="2048025" y="747323"/>
                </a:lnTo>
                <a:lnTo>
                  <a:pt x="2048025" y="0"/>
                </a:lnTo>
                <a:lnTo>
                  <a:pt x="0" y="0"/>
                </a:lnTo>
                <a:lnTo>
                  <a:pt x="0" y="747323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</p:spPr>
        <p:txBody>
          <a:bodyPr lIns="0" tIns="0" rIns="0" bIns="0"/>
          <a:lstStyle/>
          <a:p>
            <a:pPr>
              <a:defRPr/>
            </a:pPr>
            <a:endParaRPr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626" name="object 39"/>
          <p:cNvSpPr>
            <a:spLocks/>
          </p:cNvSpPr>
          <p:nvPr/>
        </p:nvSpPr>
        <p:spPr bwMode="auto">
          <a:xfrm>
            <a:off x="1112838" y="2474913"/>
            <a:ext cx="2047875" cy="747712"/>
          </a:xfrm>
          <a:custGeom>
            <a:avLst/>
            <a:gdLst>
              <a:gd name="T0" fmla="*/ 0 w 2048025"/>
              <a:gd name="T1" fmla="*/ 748490 h 747323"/>
              <a:gd name="T2" fmla="*/ 2047575 w 2048025"/>
              <a:gd name="T3" fmla="*/ 748490 h 747323"/>
              <a:gd name="T4" fmla="*/ 2047575 w 2048025"/>
              <a:gd name="T5" fmla="*/ 0 h 747323"/>
              <a:gd name="T6" fmla="*/ 0 w 2048025"/>
              <a:gd name="T7" fmla="*/ 0 h 747323"/>
              <a:gd name="T8" fmla="*/ 0 w 2048025"/>
              <a:gd name="T9" fmla="*/ 748490 h 747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48025" h="747323">
                <a:moveTo>
                  <a:pt x="0" y="747323"/>
                </a:moveTo>
                <a:lnTo>
                  <a:pt x="2048025" y="747323"/>
                </a:lnTo>
                <a:lnTo>
                  <a:pt x="2048025" y="0"/>
                </a:lnTo>
                <a:lnTo>
                  <a:pt x="0" y="0"/>
                </a:lnTo>
                <a:lnTo>
                  <a:pt x="0" y="747323"/>
                </a:lnTo>
                <a:close/>
              </a:path>
            </a:pathLst>
          </a:custGeom>
          <a:noFill/>
          <a:ln w="7114">
            <a:solidFill>
              <a:srgbClr val="F8F8F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 dirty="0"/>
          </a:p>
        </p:txBody>
      </p:sp>
      <p:sp>
        <p:nvSpPr>
          <p:cNvPr id="40" name="object 40"/>
          <p:cNvSpPr/>
          <p:nvPr/>
        </p:nvSpPr>
        <p:spPr>
          <a:xfrm>
            <a:off x="3571875" y="5724525"/>
            <a:ext cx="2039938" cy="473075"/>
          </a:xfrm>
          <a:custGeom>
            <a:avLst/>
            <a:gdLst/>
            <a:ahLst/>
            <a:cxnLst/>
            <a:rect l="l" t="t" r="r" b="b"/>
            <a:pathLst>
              <a:path w="2040412" h="472361">
                <a:moveTo>
                  <a:pt x="0" y="472361"/>
                </a:moveTo>
                <a:lnTo>
                  <a:pt x="2040412" y="472361"/>
                </a:lnTo>
                <a:lnTo>
                  <a:pt x="2040412" y="0"/>
                </a:lnTo>
                <a:lnTo>
                  <a:pt x="0" y="0"/>
                </a:lnTo>
                <a:lnTo>
                  <a:pt x="0" y="472361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</p:spPr>
        <p:txBody>
          <a:bodyPr lIns="0" tIns="0" rIns="0" bIns="0"/>
          <a:lstStyle/>
          <a:p>
            <a:pPr>
              <a:defRPr/>
            </a:pPr>
            <a:endParaRPr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628" name="object 41"/>
          <p:cNvSpPr>
            <a:spLocks/>
          </p:cNvSpPr>
          <p:nvPr/>
        </p:nvSpPr>
        <p:spPr bwMode="auto">
          <a:xfrm>
            <a:off x="3571875" y="5724525"/>
            <a:ext cx="2039938" cy="473075"/>
          </a:xfrm>
          <a:custGeom>
            <a:avLst/>
            <a:gdLst>
              <a:gd name="T0" fmla="*/ 0 w 2040412"/>
              <a:gd name="T1" fmla="*/ 474506 h 472361"/>
              <a:gd name="T2" fmla="*/ 2038990 w 2040412"/>
              <a:gd name="T3" fmla="*/ 474506 h 472361"/>
              <a:gd name="T4" fmla="*/ 2038990 w 2040412"/>
              <a:gd name="T5" fmla="*/ 0 h 472361"/>
              <a:gd name="T6" fmla="*/ 0 w 2040412"/>
              <a:gd name="T7" fmla="*/ 0 h 472361"/>
              <a:gd name="T8" fmla="*/ 0 w 2040412"/>
              <a:gd name="T9" fmla="*/ 474506 h 4723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40412" h="472361">
                <a:moveTo>
                  <a:pt x="0" y="472361"/>
                </a:moveTo>
                <a:lnTo>
                  <a:pt x="2040412" y="472361"/>
                </a:lnTo>
                <a:lnTo>
                  <a:pt x="2040412" y="0"/>
                </a:lnTo>
                <a:lnTo>
                  <a:pt x="0" y="0"/>
                </a:lnTo>
                <a:lnTo>
                  <a:pt x="0" y="472361"/>
                </a:lnTo>
                <a:close/>
              </a:path>
            </a:pathLst>
          </a:custGeom>
          <a:noFill/>
          <a:ln w="7075">
            <a:solidFill>
              <a:srgbClr val="F8F8F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 dirty="0"/>
          </a:p>
        </p:txBody>
      </p:sp>
      <p:sp>
        <p:nvSpPr>
          <p:cNvPr id="42" name="object 42"/>
          <p:cNvSpPr/>
          <p:nvPr/>
        </p:nvSpPr>
        <p:spPr>
          <a:xfrm>
            <a:off x="3571875" y="5245100"/>
            <a:ext cx="2039938" cy="479425"/>
          </a:xfrm>
          <a:custGeom>
            <a:avLst/>
            <a:gdLst/>
            <a:ahLst/>
            <a:cxnLst/>
            <a:rect l="l" t="t" r="r" b="b"/>
            <a:pathLst>
              <a:path w="2040412" h="479412">
                <a:moveTo>
                  <a:pt x="0" y="479412"/>
                </a:moveTo>
                <a:lnTo>
                  <a:pt x="2040412" y="479412"/>
                </a:lnTo>
                <a:lnTo>
                  <a:pt x="2040412" y="0"/>
                </a:lnTo>
                <a:lnTo>
                  <a:pt x="0" y="0"/>
                </a:lnTo>
                <a:lnTo>
                  <a:pt x="0" y="479412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</p:spPr>
        <p:txBody>
          <a:bodyPr lIns="0" tIns="0" rIns="0" bIns="0"/>
          <a:lstStyle/>
          <a:p>
            <a:pPr>
              <a:defRPr/>
            </a:pPr>
            <a:endParaRPr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630" name="object 43"/>
          <p:cNvSpPr>
            <a:spLocks/>
          </p:cNvSpPr>
          <p:nvPr/>
        </p:nvSpPr>
        <p:spPr bwMode="auto">
          <a:xfrm>
            <a:off x="3571875" y="5245100"/>
            <a:ext cx="2039938" cy="479425"/>
          </a:xfrm>
          <a:custGeom>
            <a:avLst/>
            <a:gdLst>
              <a:gd name="T0" fmla="*/ 0 w 2040412"/>
              <a:gd name="T1" fmla="*/ 479451 h 479412"/>
              <a:gd name="T2" fmla="*/ 2038990 w 2040412"/>
              <a:gd name="T3" fmla="*/ 479451 h 479412"/>
              <a:gd name="T4" fmla="*/ 2038990 w 2040412"/>
              <a:gd name="T5" fmla="*/ 0 h 479412"/>
              <a:gd name="T6" fmla="*/ 0 w 2040412"/>
              <a:gd name="T7" fmla="*/ 0 h 479412"/>
              <a:gd name="T8" fmla="*/ 0 w 2040412"/>
              <a:gd name="T9" fmla="*/ 479451 h 4794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40412" h="479412">
                <a:moveTo>
                  <a:pt x="0" y="479412"/>
                </a:moveTo>
                <a:lnTo>
                  <a:pt x="2040412" y="479412"/>
                </a:lnTo>
                <a:lnTo>
                  <a:pt x="2040412" y="0"/>
                </a:lnTo>
                <a:lnTo>
                  <a:pt x="0" y="0"/>
                </a:lnTo>
                <a:lnTo>
                  <a:pt x="0" y="479412"/>
                </a:lnTo>
                <a:close/>
              </a:path>
            </a:pathLst>
          </a:custGeom>
          <a:noFill/>
          <a:ln w="7076">
            <a:solidFill>
              <a:srgbClr val="F8F8F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 dirty="0"/>
          </a:p>
        </p:txBody>
      </p:sp>
      <p:sp>
        <p:nvSpPr>
          <p:cNvPr id="25631" name="object 44"/>
          <p:cNvSpPr>
            <a:spLocks/>
          </p:cNvSpPr>
          <p:nvPr/>
        </p:nvSpPr>
        <p:spPr bwMode="auto">
          <a:xfrm>
            <a:off x="6022975" y="6175375"/>
            <a:ext cx="2047875" cy="22225"/>
          </a:xfrm>
          <a:custGeom>
            <a:avLst/>
            <a:gdLst>
              <a:gd name="T0" fmla="*/ 0 w 2048025"/>
              <a:gd name="T1" fmla="*/ 21838 h 22421"/>
              <a:gd name="T2" fmla="*/ 2047575 w 2048025"/>
              <a:gd name="T3" fmla="*/ 21838 h 22421"/>
              <a:gd name="T4" fmla="*/ 2047575 w 2048025"/>
              <a:gd name="T5" fmla="*/ 0 h 22421"/>
              <a:gd name="T6" fmla="*/ 0 w 2048025"/>
              <a:gd name="T7" fmla="*/ 0 h 22421"/>
              <a:gd name="T8" fmla="*/ 0 w 2048025"/>
              <a:gd name="T9" fmla="*/ 21838 h 224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48025" h="22421">
                <a:moveTo>
                  <a:pt x="0" y="22421"/>
                </a:moveTo>
                <a:lnTo>
                  <a:pt x="2048025" y="22421"/>
                </a:lnTo>
                <a:lnTo>
                  <a:pt x="2048025" y="0"/>
                </a:lnTo>
                <a:lnTo>
                  <a:pt x="0" y="0"/>
                </a:lnTo>
                <a:lnTo>
                  <a:pt x="0" y="22421"/>
                </a:lnTo>
                <a:close/>
              </a:path>
            </a:pathLst>
          </a:custGeom>
          <a:solidFill>
            <a:srgbClr val="EBF5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 dirty="0"/>
          </a:p>
        </p:txBody>
      </p:sp>
      <p:sp>
        <p:nvSpPr>
          <p:cNvPr id="25632" name="object 45"/>
          <p:cNvSpPr>
            <a:spLocks/>
          </p:cNvSpPr>
          <p:nvPr/>
        </p:nvSpPr>
        <p:spPr bwMode="auto">
          <a:xfrm>
            <a:off x="6022975" y="6176963"/>
            <a:ext cx="2047875" cy="20637"/>
          </a:xfrm>
          <a:custGeom>
            <a:avLst/>
            <a:gdLst>
              <a:gd name="T0" fmla="*/ 0 w 2048025"/>
              <a:gd name="T1" fmla="*/ 19646 h 21151"/>
              <a:gd name="T2" fmla="*/ 2047575 w 2048025"/>
              <a:gd name="T3" fmla="*/ 19646 h 21151"/>
              <a:gd name="T4" fmla="*/ 2047575 w 2048025"/>
              <a:gd name="T5" fmla="*/ 0 h 21151"/>
              <a:gd name="T6" fmla="*/ 0 w 2048025"/>
              <a:gd name="T7" fmla="*/ 0 h 21151"/>
              <a:gd name="T8" fmla="*/ 0 w 2048025"/>
              <a:gd name="T9" fmla="*/ 19646 h 211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48025" h="21151">
                <a:moveTo>
                  <a:pt x="0" y="21151"/>
                </a:moveTo>
                <a:lnTo>
                  <a:pt x="2048025" y="21151"/>
                </a:lnTo>
                <a:lnTo>
                  <a:pt x="2048025" y="0"/>
                </a:lnTo>
                <a:lnTo>
                  <a:pt x="0" y="0"/>
                </a:lnTo>
                <a:lnTo>
                  <a:pt x="0" y="21151"/>
                </a:lnTo>
                <a:close/>
              </a:path>
            </a:pathLst>
          </a:custGeom>
          <a:noFill/>
          <a:ln w="7046">
            <a:solidFill>
              <a:srgbClr val="F8F8F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 dirty="0"/>
          </a:p>
        </p:txBody>
      </p:sp>
      <p:sp>
        <p:nvSpPr>
          <p:cNvPr id="25633" name="object 50"/>
          <p:cNvSpPr>
            <a:spLocks/>
          </p:cNvSpPr>
          <p:nvPr/>
        </p:nvSpPr>
        <p:spPr bwMode="auto">
          <a:xfrm>
            <a:off x="906463" y="1571625"/>
            <a:ext cx="0" cy="4654550"/>
          </a:xfrm>
          <a:custGeom>
            <a:avLst/>
            <a:gdLst>
              <a:gd name="T0" fmla="*/ 0 h 4653148"/>
              <a:gd name="T1" fmla="*/ 4657355 h 4653148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653148">
                <a:moveTo>
                  <a:pt x="0" y="0"/>
                </a:moveTo>
                <a:lnTo>
                  <a:pt x="0" y="4653148"/>
                </a:lnTo>
              </a:path>
            </a:pathLst>
          </a:custGeom>
          <a:noFill/>
          <a:ln w="7613">
            <a:solidFill>
              <a:srgbClr val="8585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 dirty="0"/>
          </a:p>
        </p:txBody>
      </p:sp>
      <p:sp>
        <p:nvSpPr>
          <p:cNvPr id="25634" name="object 51"/>
          <p:cNvSpPr>
            <a:spLocks/>
          </p:cNvSpPr>
          <p:nvPr/>
        </p:nvSpPr>
        <p:spPr bwMode="auto">
          <a:xfrm>
            <a:off x="876300" y="6189663"/>
            <a:ext cx="7392988" cy="0"/>
          </a:xfrm>
          <a:custGeom>
            <a:avLst/>
            <a:gdLst>
              <a:gd name="T0" fmla="*/ 0 w 7392687"/>
              <a:gd name="T1" fmla="*/ 7393590 w 7392687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7392687">
                <a:moveTo>
                  <a:pt x="0" y="0"/>
                </a:moveTo>
                <a:lnTo>
                  <a:pt x="7392687" y="0"/>
                </a:lnTo>
              </a:path>
            </a:pathLst>
          </a:custGeom>
          <a:noFill/>
          <a:ln w="7039">
            <a:solidFill>
              <a:srgbClr val="8585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 dirty="0"/>
          </a:p>
        </p:txBody>
      </p:sp>
      <p:sp>
        <p:nvSpPr>
          <p:cNvPr id="25635" name="object 52"/>
          <p:cNvSpPr>
            <a:spLocks/>
          </p:cNvSpPr>
          <p:nvPr/>
        </p:nvSpPr>
        <p:spPr bwMode="auto">
          <a:xfrm>
            <a:off x="876300" y="5422900"/>
            <a:ext cx="30163" cy="0"/>
          </a:xfrm>
          <a:custGeom>
            <a:avLst/>
            <a:gdLst>
              <a:gd name="T0" fmla="*/ 0 w 30453"/>
              <a:gd name="T1" fmla="*/ 29591 w 30453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0453">
                <a:moveTo>
                  <a:pt x="0" y="0"/>
                </a:moveTo>
                <a:lnTo>
                  <a:pt x="30453" y="0"/>
                </a:lnTo>
              </a:path>
            </a:pathLst>
          </a:custGeom>
          <a:noFill/>
          <a:ln w="7039">
            <a:solidFill>
              <a:srgbClr val="8585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 dirty="0"/>
          </a:p>
        </p:txBody>
      </p:sp>
      <p:sp>
        <p:nvSpPr>
          <p:cNvPr id="25636" name="object 53"/>
          <p:cNvSpPr>
            <a:spLocks/>
          </p:cNvSpPr>
          <p:nvPr/>
        </p:nvSpPr>
        <p:spPr bwMode="auto">
          <a:xfrm>
            <a:off x="876300" y="4648200"/>
            <a:ext cx="30163" cy="0"/>
          </a:xfrm>
          <a:custGeom>
            <a:avLst/>
            <a:gdLst>
              <a:gd name="T0" fmla="*/ 0 w 30453"/>
              <a:gd name="T1" fmla="*/ 29591 w 30453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0453">
                <a:moveTo>
                  <a:pt x="0" y="0"/>
                </a:moveTo>
                <a:lnTo>
                  <a:pt x="30453" y="0"/>
                </a:lnTo>
              </a:path>
            </a:pathLst>
          </a:custGeom>
          <a:noFill/>
          <a:ln w="7039">
            <a:solidFill>
              <a:srgbClr val="8585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 dirty="0"/>
          </a:p>
        </p:txBody>
      </p:sp>
      <p:sp>
        <p:nvSpPr>
          <p:cNvPr id="25637" name="object 54"/>
          <p:cNvSpPr>
            <a:spLocks/>
          </p:cNvSpPr>
          <p:nvPr/>
        </p:nvSpPr>
        <p:spPr bwMode="auto">
          <a:xfrm>
            <a:off x="876300" y="3881438"/>
            <a:ext cx="30163" cy="0"/>
          </a:xfrm>
          <a:custGeom>
            <a:avLst/>
            <a:gdLst>
              <a:gd name="T0" fmla="*/ 0 w 30453"/>
              <a:gd name="T1" fmla="*/ 29591 w 30453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0453">
                <a:moveTo>
                  <a:pt x="0" y="0"/>
                </a:moveTo>
                <a:lnTo>
                  <a:pt x="30453" y="0"/>
                </a:lnTo>
              </a:path>
            </a:pathLst>
          </a:custGeom>
          <a:noFill/>
          <a:ln w="7039">
            <a:solidFill>
              <a:srgbClr val="8585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 dirty="0"/>
          </a:p>
        </p:txBody>
      </p:sp>
      <p:sp>
        <p:nvSpPr>
          <p:cNvPr id="25638" name="object 55"/>
          <p:cNvSpPr>
            <a:spLocks/>
          </p:cNvSpPr>
          <p:nvPr/>
        </p:nvSpPr>
        <p:spPr bwMode="auto">
          <a:xfrm>
            <a:off x="876300" y="3114675"/>
            <a:ext cx="30163" cy="0"/>
          </a:xfrm>
          <a:custGeom>
            <a:avLst/>
            <a:gdLst>
              <a:gd name="T0" fmla="*/ 0 w 30453"/>
              <a:gd name="T1" fmla="*/ 29591 w 30453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0453">
                <a:moveTo>
                  <a:pt x="0" y="0"/>
                </a:moveTo>
                <a:lnTo>
                  <a:pt x="30453" y="0"/>
                </a:lnTo>
              </a:path>
            </a:pathLst>
          </a:custGeom>
          <a:noFill/>
          <a:ln w="7039">
            <a:solidFill>
              <a:srgbClr val="8585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 dirty="0"/>
          </a:p>
        </p:txBody>
      </p:sp>
      <p:sp>
        <p:nvSpPr>
          <p:cNvPr id="25639" name="object 56"/>
          <p:cNvSpPr>
            <a:spLocks/>
          </p:cNvSpPr>
          <p:nvPr/>
        </p:nvSpPr>
        <p:spPr bwMode="auto">
          <a:xfrm>
            <a:off x="876300" y="2346325"/>
            <a:ext cx="30163" cy="0"/>
          </a:xfrm>
          <a:custGeom>
            <a:avLst/>
            <a:gdLst>
              <a:gd name="T0" fmla="*/ 0 w 30453"/>
              <a:gd name="T1" fmla="*/ 29591 w 30453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0453">
                <a:moveTo>
                  <a:pt x="0" y="0"/>
                </a:moveTo>
                <a:lnTo>
                  <a:pt x="30453" y="0"/>
                </a:lnTo>
              </a:path>
            </a:pathLst>
          </a:custGeom>
          <a:noFill/>
          <a:ln w="7039">
            <a:solidFill>
              <a:srgbClr val="8585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 dirty="0"/>
          </a:p>
        </p:txBody>
      </p:sp>
      <p:sp>
        <p:nvSpPr>
          <p:cNvPr id="25640" name="object 57"/>
          <p:cNvSpPr>
            <a:spLocks/>
          </p:cNvSpPr>
          <p:nvPr/>
        </p:nvSpPr>
        <p:spPr bwMode="auto">
          <a:xfrm>
            <a:off x="876300" y="1571625"/>
            <a:ext cx="30163" cy="0"/>
          </a:xfrm>
          <a:custGeom>
            <a:avLst/>
            <a:gdLst>
              <a:gd name="T0" fmla="*/ 0 w 30453"/>
              <a:gd name="T1" fmla="*/ 29591 w 30453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0453">
                <a:moveTo>
                  <a:pt x="0" y="0"/>
                </a:moveTo>
                <a:lnTo>
                  <a:pt x="30453" y="0"/>
                </a:lnTo>
              </a:path>
            </a:pathLst>
          </a:custGeom>
          <a:noFill/>
          <a:ln w="7039">
            <a:solidFill>
              <a:srgbClr val="8585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 dirty="0"/>
          </a:p>
        </p:txBody>
      </p:sp>
      <p:sp>
        <p:nvSpPr>
          <p:cNvPr id="25641" name="object 58"/>
          <p:cNvSpPr>
            <a:spLocks/>
          </p:cNvSpPr>
          <p:nvPr/>
        </p:nvSpPr>
        <p:spPr bwMode="auto">
          <a:xfrm>
            <a:off x="3365500" y="6189663"/>
            <a:ext cx="0" cy="36512"/>
          </a:xfrm>
          <a:custGeom>
            <a:avLst/>
            <a:gdLst>
              <a:gd name="T0" fmla="*/ 0 h 35197"/>
              <a:gd name="T1" fmla="*/ 39291 h 35197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5197">
                <a:moveTo>
                  <a:pt x="0" y="0"/>
                </a:moveTo>
                <a:lnTo>
                  <a:pt x="0" y="35197"/>
                </a:lnTo>
              </a:path>
            </a:pathLst>
          </a:custGeom>
          <a:noFill/>
          <a:ln w="7613">
            <a:solidFill>
              <a:srgbClr val="8585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 dirty="0"/>
          </a:p>
        </p:txBody>
      </p:sp>
      <p:sp>
        <p:nvSpPr>
          <p:cNvPr id="25642" name="object 59"/>
          <p:cNvSpPr>
            <a:spLocks/>
          </p:cNvSpPr>
          <p:nvPr/>
        </p:nvSpPr>
        <p:spPr bwMode="auto">
          <a:xfrm>
            <a:off x="5818188" y="6189663"/>
            <a:ext cx="0" cy="36512"/>
          </a:xfrm>
          <a:custGeom>
            <a:avLst/>
            <a:gdLst>
              <a:gd name="T0" fmla="*/ 0 h 35197"/>
              <a:gd name="T1" fmla="*/ 39291 h 35197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5197">
                <a:moveTo>
                  <a:pt x="0" y="0"/>
                </a:moveTo>
                <a:lnTo>
                  <a:pt x="0" y="35197"/>
                </a:lnTo>
              </a:path>
            </a:pathLst>
          </a:custGeom>
          <a:noFill/>
          <a:ln w="7613">
            <a:solidFill>
              <a:srgbClr val="8585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 dirty="0"/>
          </a:p>
        </p:txBody>
      </p:sp>
      <p:sp>
        <p:nvSpPr>
          <p:cNvPr id="25643" name="object 62"/>
          <p:cNvSpPr txBox="1">
            <a:spLocks noChangeArrowheads="1"/>
          </p:cNvSpPr>
          <p:nvPr/>
        </p:nvSpPr>
        <p:spPr bwMode="auto">
          <a:xfrm>
            <a:off x="1438275" y="5511800"/>
            <a:ext cx="1390650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300"/>
              </a:spcAft>
            </a:pPr>
            <a:r>
              <a:rPr lang="en-US" sz="1000" b="1" dirty="0"/>
              <a:t>Detailed  Permission or Reserved Matters  Granted, 620,000</a:t>
            </a:r>
          </a:p>
        </p:txBody>
      </p:sp>
      <p:sp>
        <p:nvSpPr>
          <p:cNvPr id="25644" name="object 63"/>
          <p:cNvSpPr txBox="1">
            <a:spLocks noChangeArrowheads="1"/>
          </p:cNvSpPr>
          <p:nvPr/>
        </p:nvSpPr>
        <p:spPr bwMode="auto">
          <a:xfrm>
            <a:off x="1370013" y="4271963"/>
            <a:ext cx="1535112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 indent="-6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en-US" sz="1000" b="1" dirty="0"/>
              <a:t>Outline  Granted, </a:t>
            </a:r>
            <a:r>
              <a:rPr lang="en-GB" sz="1000" b="1" dirty="0"/>
              <a:t>Working up</a:t>
            </a:r>
            <a:r>
              <a:rPr lang="en-US" sz="1000" b="1" dirty="0"/>
              <a:t> Detailed P</a:t>
            </a:r>
            <a:r>
              <a:rPr lang="en-GB" sz="1000" b="1" dirty="0"/>
              <a:t>lans/RMs</a:t>
            </a:r>
            <a:r>
              <a:rPr lang="en-US" sz="1000" b="1" dirty="0"/>
              <a:t>,  578,000</a:t>
            </a:r>
          </a:p>
        </p:txBody>
      </p:sp>
      <p:sp>
        <p:nvSpPr>
          <p:cNvPr id="25645" name="object 64"/>
          <p:cNvSpPr txBox="1">
            <a:spLocks noChangeArrowheads="1"/>
          </p:cNvSpPr>
          <p:nvPr/>
        </p:nvSpPr>
        <p:spPr bwMode="auto">
          <a:xfrm>
            <a:off x="1143000" y="3494088"/>
            <a:ext cx="1941513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en-US" sz="1000" b="1" dirty="0">
                <a:solidFill>
                  <a:schemeClr val="bg1"/>
                </a:solidFill>
              </a:rPr>
              <a:t>Obtaining  Outline</a:t>
            </a:r>
          </a:p>
          <a:p>
            <a:pPr algn="ctr" eaLnBrk="1" hangingPunct="1">
              <a:lnSpc>
                <a:spcPts val="950"/>
              </a:lnSpc>
              <a:spcAft>
                <a:spcPts val="600"/>
              </a:spcAft>
            </a:pPr>
            <a:r>
              <a:rPr lang="en-US" sz="1000" b="1" dirty="0">
                <a:solidFill>
                  <a:schemeClr val="bg1"/>
                </a:solidFill>
              </a:rPr>
              <a:t>Permission,  513,000</a:t>
            </a:r>
          </a:p>
        </p:txBody>
      </p:sp>
      <p:sp>
        <p:nvSpPr>
          <p:cNvPr id="65" name="object 65"/>
          <p:cNvSpPr txBox="1"/>
          <p:nvPr/>
        </p:nvSpPr>
        <p:spPr>
          <a:xfrm>
            <a:off x="1447800" y="2786063"/>
            <a:ext cx="1493838" cy="233362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defRPr/>
            </a:pPr>
            <a:r>
              <a:rPr sz="1000" b="1" spc="45" dirty="0">
                <a:solidFill>
                  <a:schemeClr val="bg1"/>
                </a:solidFill>
                <a:latin typeface="Arial"/>
                <a:cs typeface="Arial"/>
              </a:rPr>
              <a:t>Pre</a:t>
            </a:r>
            <a:r>
              <a:rPr sz="1000" b="1" spc="5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000" b="1" spc="60" dirty="0">
                <a:solidFill>
                  <a:schemeClr val="bg1"/>
                </a:solidFill>
                <a:latin typeface="Arial"/>
                <a:cs typeface="Arial"/>
              </a:rPr>
              <a:t>P</a:t>
            </a:r>
            <a:r>
              <a:rPr sz="1000" b="1" dirty="0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sz="1000" b="1" spc="25" dirty="0">
                <a:solidFill>
                  <a:schemeClr val="bg1"/>
                </a:solidFill>
                <a:latin typeface="Arial"/>
                <a:cs typeface="Arial"/>
              </a:rPr>
              <a:t>ann</a:t>
            </a:r>
            <a:r>
              <a:rPr sz="1000" b="1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1000" b="1" spc="25" dirty="0">
                <a:solidFill>
                  <a:schemeClr val="bg1"/>
                </a:solidFill>
                <a:latin typeface="Arial"/>
                <a:cs typeface="Arial"/>
              </a:rPr>
              <a:t>ng,  </a:t>
            </a:r>
            <a:r>
              <a:rPr sz="1000" b="1" spc="-8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000" b="1" spc="25" dirty="0">
                <a:solidFill>
                  <a:schemeClr val="bg1"/>
                </a:solidFill>
                <a:latin typeface="Arial"/>
                <a:cs typeface="Arial"/>
              </a:rPr>
              <a:t>486</a:t>
            </a:r>
            <a:r>
              <a:rPr sz="1000" b="1" spc="15" dirty="0">
                <a:solidFill>
                  <a:schemeClr val="bg1"/>
                </a:solidFill>
                <a:latin typeface="Arial"/>
                <a:cs typeface="Arial"/>
              </a:rPr>
              <a:t>,</a:t>
            </a:r>
            <a:r>
              <a:rPr sz="1000" b="1" spc="25" dirty="0">
                <a:solidFill>
                  <a:schemeClr val="bg1"/>
                </a:solidFill>
                <a:latin typeface="Arial"/>
                <a:cs typeface="Arial"/>
              </a:rPr>
              <a:t>00</a:t>
            </a:r>
            <a:r>
              <a:rPr sz="1000" b="1" spc="50" dirty="0">
                <a:solidFill>
                  <a:schemeClr val="bg1"/>
                </a:solidFill>
                <a:latin typeface="Arial"/>
                <a:cs typeface="Arial"/>
              </a:rPr>
              <a:t>0</a:t>
            </a:r>
            <a:endParaRPr sz="1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781425" y="5881688"/>
            <a:ext cx="1628775" cy="134937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defRPr/>
            </a:pPr>
            <a:r>
              <a:rPr sz="1200" b="1" spc="10" dirty="0">
                <a:solidFill>
                  <a:schemeClr val="bg1"/>
                </a:solidFill>
                <a:latin typeface="Arial"/>
                <a:cs typeface="Arial"/>
              </a:rPr>
              <a:t>N</a:t>
            </a:r>
            <a:r>
              <a:rPr sz="1200" b="1" spc="25" dirty="0">
                <a:solidFill>
                  <a:schemeClr val="bg1"/>
                </a:solidFill>
                <a:latin typeface="Arial"/>
                <a:cs typeface="Arial"/>
              </a:rPr>
              <a:t>ot </a:t>
            </a:r>
            <a:r>
              <a:rPr sz="1200" b="1" spc="-1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200" b="1" spc="60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sz="1200" b="1" spc="10" dirty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1200" b="1" spc="25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1200" b="1" spc="30" dirty="0">
                <a:solidFill>
                  <a:schemeClr val="bg1"/>
                </a:solidFill>
                <a:latin typeface="Arial"/>
                <a:cs typeface="Arial"/>
              </a:rPr>
              <a:t>r</a:t>
            </a:r>
            <a:r>
              <a:rPr sz="1200" b="1" spc="10" dirty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1200" b="1" spc="25" dirty="0">
                <a:solidFill>
                  <a:schemeClr val="bg1"/>
                </a:solidFill>
                <a:latin typeface="Arial"/>
                <a:cs typeface="Arial"/>
              </a:rPr>
              <a:t>ed, </a:t>
            </a:r>
            <a:r>
              <a:rPr sz="1200" b="1" spc="8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200" b="1" spc="25" dirty="0">
                <a:solidFill>
                  <a:schemeClr val="bg1"/>
                </a:solidFill>
                <a:latin typeface="Arial"/>
                <a:cs typeface="Arial"/>
              </a:rPr>
              <a:t>305</a:t>
            </a:r>
            <a:r>
              <a:rPr sz="1200" b="1" spc="10" dirty="0">
                <a:solidFill>
                  <a:schemeClr val="bg1"/>
                </a:solidFill>
                <a:latin typeface="Arial"/>
                <a:cs typeface="Arial"/>
              </a:rPr>
              <a:t>,</a:t>
            </a:r>
            <a:r>
              <a:rPr sz="1200" b="1" spc="25" dirty="0">
                <a:solidFill>
                  <a:schemeClr val="bg1"/>
                </a:solidFill>
                <a:latin typeface="Arial"/>
                <a:cs typeface="Arial"/>
              </a:rPr>
              <a:t>00</a:t>
            </a:r>
            <a:r>
              <a:rPr sz="1200" b="1" spc="50" dirty="0">
                <a:solidFill>
                  <a:schemeClr val="bg1"/>
                </a:solidFill>
                <a:latin typeface="Arial"/>
                <a:cs typeface="Arial"/>
              </a:rPr>
              <a:t>0</a:t>
            </a:r>
            <a:endParaRPr sz="1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3614738" y="5424488"/>
            <a:ext cx="1944687" cy="133350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defRPr/>
            </a:pPr>
            <a:r>
              <a:rPr sz="1200" b="1" spc="60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sz="1200" b="1" spc="10" dirty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1200" b="1" spc="25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1200" b="1" spc="30" dirty="0">
                <a:solidFill>
                  <a:schemeClr val="bg1"/>
                </a:solidFill>
                <a:latin typeface="Arial"/>
                <a:cs typeface="Arial"/>
              </a:rPr>
              <a:t>r</a:t>
            </a:r>
            <a:r>
              <a:rPr sz="1200" b="1" spc="10" dirty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1200" b="1" spc="25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1200" b="1" spc="50" dirty="0">
                <a:solidFill>
                  <a:schemeClr val="bg1"/>
                </a:solidFill>
                <a:latin typeface="Arial"/>
                <a:cs typeface="Arial"/>
              </a:rPr>
              <a:t>d </a:t>
            </a:r>
            <a:r>
              <a:rPr sz="1200" b="1" spc="-1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200" b="1" spc="25" dirty="0">
                <a:solidFill>
                  <a:schemeClr val="bg1"/>
                </a:solidFill>
                <a:latin typeface="Arial"/>
                <a:cs typeface="Arial"/>
              </a:rPr>
              <a:t>o</a:t>
            </a:r>
            <a:r>
              <a:rPr sz="1200" b="1" spc="50" dirty="0">
                <a:solidFill>
                  <a:schemeClr val="bg1"/>
                </a:solidFill>
                <a:latin typeface="Arial"/>
                <a:cs typeface="Arial"/>
              </a:rPr>
              <a:t>n</a:t>
            </a:r>
            <a:r>
              <a:rPr sz="1200" b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200" b="1" spc="60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sz="1200" b="1" spc="-5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1200" b="1" spc="10" dirty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1200" b="1" spc="25" dirty="0">
                <a:solidFill>
                  <a:schemeClr val="bg1"/>
                </a:solidFill>
                <a:latin typeface="Arial"/>
                <a:cs typeface="Arial"/>
              </a:rPr>
              <a:t>e, </a:t>
            </a:r>
            <a:r>
              <a:rPr sz="1200" b="1" spc="-8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200" b="1" spc="25" dirty="0">
                <a:solidFill>
                  <a:schemeClr val="bg1"/>
                </a:solidFill>
                <a:latin typeface="Arial"/>
                <a:cs typeface="Arial"/>
              </a:rPr>
              <a:t>315</a:t>
            </a:r>
            <a:r>
              <a:rPr sz="1200" b="1" spc="10" dirty="0">
                <a:solidFill>
                  <a:schemeClr val="bg1"/>
                </a:solidFill>
                <a:latin typeface="Arial"/>
                <a:cs typeface="Arial"/>
              </a:rPr>
              <a:t>,</a:t>
            </a:r>
            <a:r>
              <a:rPr sz="1200" b="1" spc="25" dirty="0">
                <a:solidFill>
                  <a:schemeClr val="bg1"/>
                </a:solidFill>
                <a:latin typeface="Arial"/>
                <a:cs typeface="Arial"/>
              </a:rPr>
              <a:t>00</a:t>
            </a:r>
            <a:r>
              <a:rPr sz="1200" b="1" spc="50" dirty="0">
                <a:solidFill>
                  <a:schemeClr val="bg1"/>
                </a:solidFill>
                <a:latin typeface="Arial"/>
                <a:cs typeface="Arial"/>
              </a:rPr>
              <a:t>0</a:t>
            </a:r>
            <a:endParaRPr sz="1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736600" y="6134100"/>
            <a:ext cx="88900" cy="134938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defRPr/>
            </a:pPr>
            <a:r>
              <a:rPr sz="800" spc="50" dirty="0">
                <a:latin typeface="Arial"/>
                <a:cs typeface="Arial"/>
              </a:rPr>
              <a:t>0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387350" y="5364163"/>
            <a:ext cx="438150" cy="134937"/>
          </a:xfrm>
          <a:prstGeom prst="rect">
            <a:avLst/>
          </a:prstGeom>
        </p:spPr>
        <p:txBody>
          <a:bodyPr lIns="0" tIns="0" rIns="0" bIns="0"/>
          <a:lstStyle/>
          <a:p>
            <a:pPr marL="12700" algn="r">
              <a:defRPr/>
            </a:pPr>
            <a:r>
              <a:rPr lang="en-GB" sz="1400" b="1" spc="25" dirty="0">
                <a:latin typeface="Arial"/>
                <a:cs typeface="Arial"/>
              </a:rPr>
              <a:t>0.5m</a:t>
            </a:r>
            <a:endParaRPr sz="1400" b="1" dirty="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292100" y="4594225"/>
            <a:ext cx="530225" cy="134938"/>
          </a:xfrm>
          <a:prstGeom prst="rect">
            <a:avLst/>
          </a:prstGeom>
        </p:spPr>
        <p:txBody>
          <a:bodyPr lIns="0" tIns="0" rIns="0" bIns="0"/>
          <a:lstStyle/>
          <a:p>
            <a:pPr marL="12700" algn="r">
              <a:defRPr/>
            </a:pPr>
            <a:r>
              <a:rPr lang="en-GB" sz="1400" b="1" spc="25" dirty="0">
                <a:latin typeface="Arial"/>
                <a:cs typeface="Arial"/>
              </a:rPr>
              <a:t>1m</a:t>
            </a:r>
            <a:endParaRPr sz="1400" b="1" dirty="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292100" y="3824288"/>
            <a:ext cx="530225" cy="134937"/>
          </a:xfrm>
          <a:prstGeom prst="rect">
            <a:avLst/>
          </a:prstGeom>
        </p:spPr>
        <p:txBody>
          <a:bodyPr lIns="0" tIns="0" rIns="0" bIns="0"/>
          <a:lstStyle/>
          <a:p>
            <a:pPr marL="12700" algn="r">
              <a:defRPr/>
            </a:pPr>
            <a:r>
              <a:rPr lang="en-GB" sz="1400" b="1" spc="25" dirty="0">
                <a:latin typeface="Arial"/>
                <a:cs typeface="Arial"/>
              </a:rPr>
              <a:t>1.5m</a:t>
            </a:r>
            <a:endParaRPr sz="1400" b="1" dirty="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292100" y="3054350"/>
            <a:ext cx="530225" cy="134938"/>
          </a:xfrm>
          <a:prstGeom prst="rect">
            <a:avLst/>
          </a:prstGeom>
        </p:spPr>
        <p:txBody>
          <a:bodyPr lIns="0" tIns="0" rIns="0" bIns="0"/>
          <a:lstStyle/>
          <a:p>
            <a:pPr marL="12700" algn="r">
              <a:defRPr/>
            </a:pPr>
            <a:r>
              <a:rPr lang="en-GB" sz="1400" b="1" spc="25" dirty="0">
                <a:latin typeface="Arial"/>
                <a:cs typeface="Arial"/>
              </a:rPr>
              <a:t>2m</a:t>
            </a:r>
            <a:endParaRPr sz="1400" b="1" dirty="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292100" y="2284413"/>
            <a:ext cx="530225" cy="133350"/>
          </a:xfrm>
          <a:prstGeom prst="rect">
            <a:avLst/>
          </a:prstGeom>
        </p:spPr>
        <p:txBody>
          <a:bodyPr lIns="0" tIns="0" rIns="0" bIns="0"/>
          <a:lstStyle/>
          <a:p>
            <a:pPr marL="12700" algn="r">
              <a:defRPr/>
            </a:pPr>
            <a:r>
              <a:rPr lang="en-GB" sz="1400" b="1" spc="25" dirty="0">
                <a:latin typeface="Arial"/>
                <a:cs typeface="Arial"/>
              </a:rPr>
              <a:t>2.5m</a:t>
            </a:r>
            <a:endParaRPr sz="1400" b="1" dirty="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292100" y="1512888"/>
            <a:ext cx="530225" cy="134937"/>
          </a:xfrm>
          <a:prstGeom prst="rect">
            <a:avLst/>
          </a:prstGeom>
        </p:spPr>
        <p:txBody>
          <a:bodyPr lIns="0" tIns="0" rIns="0" bIns="0"/>
          <a:lstStyle/>
          <a:p>
            <a:pPr marL="12700" algn="r">
              <a:defRPr/>
            </a:pPr>
            <a:r>
              <a:rPr lang="en-GB" sz="1400" b="1" spc="25" dirty="0">
                <a:latin typeface="Arial"/>
                <a:cs typeface="Arial"/>
              </a:rPr>
              <a:t>3m</a:t>
            </a:r>
            <a:endParaRPr sz="1400" b="1" dirty="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1295400" y="6256338"/>
            <a:ext cx="1846263" cy="155575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defRPr/>
            </a:pPr>
            <a:r>
              <a:rPr sz="1400" b="1" spc="35" dirty="0">
                <a:latin typeface="Arial"/>
                <a:cs typeface="Arial"/>
              </a:rPr>
              <a:t>G</a:t>
            </a:r>
            <a:r>
              <a:rPr sz="1400" b="1" spc="5" dirty="0">
                <a:latin typeface="Arial"/>
                <a:cs typeface="Arial"/>
              </a:rPr>
              <a:t>e</a:t>
            </a:r>
            <a:r>
              <a:rPr sz="1400" b="1" spc="25" dirty="0">
                <a:latin typeface="Arial"/>
                <a:cs typeface="Arial"/>
              </a:rPr>
              <a:t>tt</a:t>
            </a:r>
            <a:r>
              <a:rPr sz="1400" b="1" spc="-40" dirty="0">
                <a:latin typeface="Arial"/>
                <a:cs typeface="Arial"/>
              </a:rPr>
              <a:t>i</a:t>
            </a:r>
            <a:r>
              <a:rPr sz="1400" b="1" spc="5" dirty="0">
                <a:latin typeface="Arial"/>
                <a:cs typeface="Arial"/>
              </a:rPr>
              <a:t>n</a:t>
            </a:r>
            <a:r>
              <a:rPr sz="1400" b="1" spc="35" dirty="0">
                <a:latin typeface="Arial"/>
                <a:cs typeface="Arial"/>
              </a:rPr>
              <a:t>g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spc="20" dirty="0">
                <a:latin typeface="Arial"/>
                <a:cs typeface="Arial"/>
              </a:rPr>
              <a:t>P</a:t>
            </a:r>
            <a:r>
              <a:rPr sz="1400" b="1" spc="65" dirty="0">
                <a:latin typeface="Arial"/>
                <a:cs typeface="Arial"/>
              </a:rPr>
              <a:t>e</a:t>
            </a:r>
            <a:r>
              <a:rPr sz="1400" b="1" spc="-25" dirty="0">
                <a:latin typeface="Arial"/>
                <a:cs typeface="Arial"/>
              </a:rPr>
              <a:t>r</a:t>
            </a:r>
            <a:r>
              <a:rPr sz="1400" b="1" spc="45" dirty="0">
                <a:latin typeface="Arial"/>
                <a:cs typeface="Arial"/>
              </a:rPr>
              <a:t>m</a:t>
            </a:r>
            <a:r>
              <a:rPr sz="1400" b="1" spc="20" dirty="0">
                <a:latin typeface="Arial"/>
                <a:cs typeface="Arial"/>
              </a:rPr>
              <a:t>i</a:t>
            </a:r>
            <a:r>
              <a:rPr sz="1400" b="1" dirty="0">
                <a:latin typeface="Arial"/>
                <a:cs typeface="Arial"/>
              </a:rPr>
              <a:t>s</a:t>
            </a:r>
            <a:r>
              <a:rPr sz="1400" b="1" spc="60" dirty="0">
                <a:latin typeface="Arial"/>
                <a:cs typeface="Arial"/>
              </a:rPr>
              <a:t>s</a:t>
            </a:r>
            <a:r>
              <a:rPr sz="1400" b="1" spc="-40" dirty="0">
                <a:latin typeface="Arial"/>
                <a:cs typeface="Arial"/>
              </a:rPr>
              <a:t>i</a:t>
            </a:r>
            <a:r>
              <a:rPr sz="1400" b="1" spc="65" dirty="0">
                <a:latin typeface="Arial"/>
                <a:cs typeface="Arial"/>
              </a:rPr>
              <a:t>o</a:t>
            </a:r>
            <a:r>
              <a:rPr sz="1400" b="1" spc="35" dirty="0">
                <a:latin typeface="Arial"/>
                <a:cs typeface="Arial"/>
              </a:rPr>
              <a:t>n</a:t>
            </a:r>
            <a:endParaRPr sz="1400" b="1" dirty="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4362450" y="6256338"/>
            <a:ext cx="742950" cy="155575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defRPr/>
            </a:pPr>
            <a:r>
              <a:rPr sz="1400" b="1" spc="15" dirty="0">
                <a:latin typeface="Arial"/>
                <a:cs typeface="Arial"/>
              </a:rPr>
              <a:t>S</a:t>
            </a:r>
            <a:r>
              <a:rPr sz="1400" b="1" spc="25" dirty="0">
                <a:latin typeface="Arial"/>
                <a:cs typeface="Arial"/>
              </a:rPr>
              <a:t>t</a:t>
            </a:r>
            <a:r>
              <a:rPr sz="1400" b="1" spc="5" dirty="0">
                <a:latin typeface="Arial"/>
                <a:cs typeface="Arial"/>
              </a:rPr>
              <a:t>a</a:t>
            </a:r>
            <a:r>
              <a:rPr sz="1400" b="1" spc="35" dirty="0">
                <a:latin typeface="Arial"/>
                <a:cs typeface="Arial"/>
              </a:rPr>
              <a:t>r</a:t>
            </a:r>
            <a:r>
              <a:rPr sz="1400" b="1" spc="-30" dirty="0">
                <a:latin typeface="Arial"/>
                <a:cs typeface="Arial"/>
              </a:rPr>
              <a:t>t</a:t>
            </a:r>
            <a:r>
              <a:rPr sz="1400" b="1" spc="20" dirty="0">
                <a:latin typeface="Arial"/>
                <a:cs typeface="Arial"/>
              </a:rPr>
              <a:t>i</a:t>
            </a:r>
            <a:r>
              <a:rPr sz="1400" b="1" spc="5" dirty="0">
                <a:latin typeface="Arial"/>
                <a:cs typeface="Arial"/>
              </a:rPr>
              <a:t>n</a:t>
            </a:r>
            <a:r>
              <a:rPr sz="1400" b="1" spc="35" dirty="0">
                <a:latin typeface="Arial"/>
                <a:cs typeface="Arial"/>
              </a:rPr>
              <a:t>g</a:t>
            </a:r>
            <a:endParaRPr sz="1400" b="1" dirty="0">
              <a:latin typeface="Arial"/>
              <a:cs typeface="Arial"/>
            </a:endParaRPr>
          </a:p>
        </p:txBody>
      </p:sp>
      <p:sp>
        <p:nvSpPr>
          <p:cNvPr id="25658" name="Rectangle 82"/>
          <p:cNvSpPr>
            <a:spLocks noChangeArrowheads="1"/>
          </p:cNvSpPr>
          <p:nvPr/>
        </p:nvSpPr>
        <p:spPr bwMode="auto">
          <a:xfrm>
            <a:off x="1112838" y="4983163"/>
            <a:ext cx="21050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GB" sz="1000" b="1" dirty="0"/>
              <a:t>Detailed  Plans Subm = 221,000</a:t>
            </a:r>
          </a:p>
        </p:txBody>
      </p:sp>
      <p:sp>
        <p:nvSpPr>
          <p:cNvPr id="25659" name="Rectangle 2"/>
          <p:cNvSpPr txBox="1">
            <a:spLocks noChangeArrowheads="1"/>
          </p:cNvSpPr>
          <p:nvPr/>
        </p:nvSpPr>
        <p:spPr bwMode="auto">
          <a:xfrm>
            <a:off x="468313" y="333375"/>
            <a:ext cx="689451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800" b="1" dirty="0">
                <a:solidFill>
                  <a:srgbClr val="009590"/>
                </a:solidFill>
              </a:rPr>
              <a:t>Context </a:t>
            </a:r>
            <a:r>
              <a:rPr lang="en-GB" sz="2800" dirty="0">
                <a:solidFill>
                  <a:srgbClr val="009590"/>
                </a:solidFill>
              </a:rPr>
              <a:t/>
            </a:r>
            <a:br>
              <a:rPr lang="en-GB" sz="2800" dirty="0">
                <a:solidFill>
                  <a:srgbClr val="009590"/>
                </a:solidFill>
              </a:rPr>
            </a:br>
            <a:r>
              <a:rPr lang="en-GB" sz="2800" dirty="0">
                <a:solidFill>
                  <a:srgbClr val="009590"/>
                </a:solidFill>
              </a:rPr>
              <a:t>New Homes in the Planning Pipeline</a:t>
            </a:r>
          </a:p>
        </p:txBody>
      </p:sp>
      <p:sp>
        <p:nvSpPr>
          <p:cNvPr id="83" name="Oval 82"/>
          <p:cNvSpPr/>
          <p:nvPr/>
        </p:nvSpPr>
        <p:spPr>
          <a:xfrm>
            <a:off x="3492500" y="5724525"/>
            <a:ext cx="2238375" cy="465138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178550" y="6588125"/>
            <a:ext cx="2508250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defRPr/>
            </a:pPr>
            <a:r>
              <a:rPr sz="1000" i="1" dirty="0">
                <a:latin typeface="Arial"/>
                <a:cs typeface="Arial"/>
              </a:rPr>
              <a:t>Data</a:t>
            </a:r>
            <a:r>
              <a:rPr sz="1000" i="1" spc="-1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from</a:t>
            </a:r>
            <a:r>
              <a:rPr sz="1000" i="1" spc="-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Glenig</a:t>
            </a:r>
            <a:r>
              <a:rPr sz="1000" i="1" spc="-5" dirty="0">
                <a:latin typeface="Arial"/>
                <a:cs typeface="Arial"/>
              </a:rPr>
              <a:t>a</a:t>
            </a:r>
            <a:r>
              <a:rPr sz="1000" i="1" dirty="0">
                <a:latin typeface="Arial"/>
                <a:cs typeface="Arial"/>
              </a:rPr>
              <a:t>n</a:t>
            </a:r>
            <a:r>
              <a:rPr sz="1000" i="1" spc="-3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(2015)</a:t>
            </a:r>
            <a:r>
              <a:rPr sz="1000" i="1" spc="-4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f</a:t>
            </a:r>
            <a:r>
              <a:rPr sz="1000" i="1" spc="5" dirty="0">
                <a:latin typeface="Arial"/>
                <a:cs typeface="Arial"/>
              </a:rPr>
              <a:t>o</a:t>
            </a:r>
            <a:r>
              <a:rPr sz="1000" i="1" dirty="0">
                <a:latin typeface="Arial"/>
                <a:cs typeface="Arial"/>
              </a:rPr>
              <a:t>r </a:t>
            </a:r>
            <a:r>
              <a:rPr sz="1000" i="1" spc="-5" dirty="0">
                <a:latin typeface="Arial"/>
                <a:cs typeface="Arial"/>
              </a:rPr>
              <a:t>D</a:t>
            </a:r>
            <a:r>
              <a:rPr sz="1000" i="1" dirty="0">
                <a:latin typeface="Arial"/>
                <a:cs typeface="Arial"/>
              </a:rPr>
              <a:t>CLG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26627" name="object 4"/>
          <p:cNvSpPr>
            <a:spLocks/>
          </p:cNvSpPr>
          <p:nvPr/>
        </p:nvSpPr>
        <p:spPr bwMode="auto">
          <a:xfrm>
            <a:off x="3302000" y="1601788"/>
            <a:ext cx="2619375" cy="3643312"/>
          </a:xfrm>
          <a:custGeom>
            <a:avLst/>
            <a:gdLst>
              <a:gd name="T0" fmla="*/ 1125634 w 2620137"/>
              <a:gd name="T1" fmla="*/ 1539641 h 3642995"/>
              <a:gd name="T2" fmla="*/ 486114 w 2620137"/>
              <a:gd name="T3" fmla="*/ 1539641 h 3642995"/>
              <a:gd name="T4" fmla="*/ 0 w 2620137"/>
              <a:gd name="T5" fmla="*/ 3643946 h 3642995"/>
              <a:gd name="T6" fmla="*/ 1125634 w 2620137"/>
              <a:gd name="T7" fmla="*/ 1539641 h 3642995"/>
              <a:gd name="T8" fmla="*/ 2617851 w 2620137"/>
              <a:gd name="T9" fmla="*/ 0 h 3642995"/>
              <a:gd name="T10" fmla="*/ 59766 w 2620137"/>
              <a:gd name="T11" fmla="*/ 0 h 3642995"/>
              <a:gd name="T12" fmla="*/ 59766 w 2620137"/>
              <a:gd name="T13" fmla="*/ 1539641 h 3642995"/>
              <a:gd name="T14" fmla="*/ 2617851 w 2620137"/>
              <a:gd name="T15" fmla="*/ 1539641 h 3642995"/>
              <a:gd name="T16" fmla="*/ 2617851 w 2620137"/>
              <a:gd name="T17" fmla="*/ 0 h 364299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620137" h="3642995">
                <a:moveTo>
                  <a:pt x="1126617" y="1539239"/>
                </a:moveTo>
                <a:lnTo>
                  <a:pt x="486537" y="1539239"/>
                </a:lnTo>
                <a:lnTo>
                  <a:pt x="0" y="3642995"/>
                </a:lnTo>
                <a:lnTo>
                  <a:pt x="1126617" y="1539239"/>
                </a:lnTo>
                <a:close/>
              </a:path>
              <a:path w="2620137" h="3642995">
                <a:moveTo>
                  <a:pt x="2620137" y="0"/>
                </a:moveTo>
                <a:lnTo>
                  <a:pt x="59817" y="0"/>
                </a:lnTo>
                <a:lnTo>
                  <a:pt x="59817" y="1539239"/>
                </a:lnTo>
                <a:lnTo>
                  <a:pt x="2620137" y="1539239"/>
                </a:lnTo>
                <a:lnTo>
                  <a:pt x="2620137" y="0"/>
                </a:lnTo>
                <a:close/>
              </a:path>
            </a:pathLst>
          </a:custGeom>
          <a:solidFill>
            <a:srgbClr val="BADF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 dirty="0"/>
          </a:p>
        </p:txBody>
      </p:sp>
      <p:sp>
        <p:nvSpPr>
          <p:cNvPr id="26628" name="object 5"/>
          <p:cNvSpPr>
            <a:spLocks/>
          </p:cNvSpPr>
          <p:nvPr/>
        </p:nvSpPr>
        <p:spPr bwMode="auto">
          <a:xfrm>
            <a:off x="3302000" y="1601788"/>
            <a:ext cx="2619375" cy="3643312"/>
          </a:xfrm>
          <a:custGeom>
            <a:avLst/>
            <a:gdLst>
              <a:gd name="T0" fmla="*/ 59766 w 2620137"/>
              <a:gd name="T1" fmla="*/ 0 h 3642995"/>
              <a:gd name="T2" fmla="*/ 486114 w 2620137"/>
              <a:gd name="T3" fmla="*/ 0 h 3642995"/>
              <a:gd name="T4" fmla="*/ 1125634 w 2620137"/>
              <a:gd name="T5" fmla="*/ 0 h 3642995"/>
              <a:gd name="T6" fmla="*/ 2617851 w 2620137"/>
              <a:gd name="T7" fmla="*/ 0 h 3642995"/>
              <a:gd name="T8" fmla="*/ 2617851 w 2620137"/>
              <a:gd name="T9" fmla="*/ 898123 h 3642995"/>
              <a:gd name="T10" fmla="*/ 2617851 w 2620137"/>
              <a:gd name="T11" fmla="*/ 1283036 h 3642995"/>
              <a:gd name="T12" fmla="*/ 2617851 w 2620137"/>
              <a:gd name="T13" fmla="*/ 1539641 h 3642995"/>
              <a:gd name="T14" fmla="*/ 1125634 w 2620137"/>
              <a:gd name="T15" fmla="*/ 1539641 h 3642995"/>
              <a:gd name="T16" fmla="*/ 0 w 2620137"/>
              <a:gd name="T17" fmla="*/ 3643946 h 3642995"/>
              <a:gd name="T18" fmla="*/ 486114 w 2620137"/>
              <a:gd name="T19" fmla="*/ 1539641 h 3642995"/>
              <a:gd name="T20" fmla="*/ 59766 w 2620137"/>
              <a:gd name="T21" fmla="*/ 1539641 h 3642995"/>
              <a:gd name="T22" fmla="*/ 59766 w 2620137"/>
              <a:gd name="T23" fmla="*/ 1283036 h 3642995"/>
              <a:gd name="T24" fmla="*/ 59766 w 2620137"/>
              <a:gd name="T25" fmla="*/ 898123 h 3642995"/>
              <a:gd name="T26" fmla="*/ 59766 w 2620137"/>
              <a:gd name="T27" fmla="*/ 0 h 364299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620137" h="3642995">
                <a:moveTo>
                  <a:pt x="59817" y="0"/>
                </a:moveTo>
                <a:lnTo>
                  <a:pt x="486537" y="0"/>
                </a:lnTo>
                <a:lnTo>
                  <a:pt x="1126617" y="0"/>
                </a:lnTo>
                <a:lnTo>
                  <a:pt x="2620137" y="0"/>
                </a:lnTo>
                <a:lnTo>
                  <a:pt x="2620137" y="897889"/>
                </a:lnTo>
                <a:lnTo>
                  <a:pt x="2620137" y="1282700"/>
                </a:lnTo>
                <a:lnTo>
                  <a:pt x="2620137" y="1539239"/>
                </a:lnTo>
                <a:lnTo>
                  <a:pt x="1126617" y="1539239"/>
                </a:lnTo>
                <a:lnTo>
                  <a:pt x="0" y="3642995"/>
                </a:lnTo>
                <a:lnTo>
                  <a:pt x="486537" y="1539239"/>
                </a:lnTo>
                <a:lnTo>
                  <a:pt x="59817" y="1539239"/>
                </a:lnTo>
                <a:lnTo>
                  <a:pt x="59817" y="1282700"/>
                </a:lnTo>
                <a:lnTo>
                  <a:pt x="59817" y="897889"/>
                </a:lnTo>
                <a:lnTo>
                  <a:pt x="59817" y="0"/>
                </a:lnTo>
                <a:close/>
              </a:path>
            </a:pathLst>
          </a:custGeom>
          <a:noFill/>
          <a:ln w="25908">
            <a:solidFill>
              <a:srgbClr val="88A3A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 dirty="0"/>
          </a:p>
        </p:txBody>
      </p:sp>
      <p:sp>
        <p:nvSpPr>
          <p:cNvPr id="26629" name="object 6"/>
          <p:cNvSpPr txBox="1">
            <a:spLocks noChangeArrowheads="1"/>
          </p:cNvSpPr>
          <p:nvPr/>
        </p:nvSpPr>
        <p:spPr bwMode="auto">
          <a:xfrm>
            <a:off x="3476625" y="1727200"/>
            <a:ext cx="23272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 indent="15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dirty="0"/>
              <a:t>As of September 2015, </a:t>
            </a:r>
            <a:r>
              <a:rPr lang="en-US" sz="1200" b="1" dirty="0"/>
              <a:t>620,000 units </a:t>
            </a:r>
            <a:r>
              <a:rPr lang="en-US" sz="1200" dirty="0"/>
              <a:t>had either detailed permission or reserved matters granted compared with fewer than</a:t>
            </a:r>
          </a:p>
        </p:txBody>
      </p:sp>
      <p:sp>
        <p:nvSpPr>
          <p:cNvPr id="26630" name="object 7"/>
          <p:cNvSpPr txBox="1">
            <a:spLocks noChangeArrowheads="1"/>
          </p:cNvSpPr>
          <p:nvPr/>
        </p:nvSpPr>
        <p:spPr bwMode="auto">
          <a:xfrm>
            <a:off x="3521075" y="2459038"/>
            <a:ext cx="2239963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dirty="0"/>
              <a:t>half a million in 2013: </a:t>
            </a:r>
            <a:r>
              <a:rPr lang="en-US" sz="1200" b="1" dirty="0"/>
              <a:t>more projects being given the green light by planning authorities.</a:t>
            </a:r>
            <a:endParaRPr lang="en-US" sz="1200" dirty="0"/>
          </a:p>
        </p:txBody>
      </p:sp>
      <p:sp>
        <p:nvSpPr>
          <p:cNvPr id="26631" name="object 8"/>
          <p:cNvSpPr>
            <a:spLocks/>
          </p:cNvSpPr>
          <p:nvPr/>
        </p:nvSpPr>
        <p:spPr bwMode="auto">
          <a:xfrm>
            <a:off x="4356100" y="3313113"/>
            <a:ext cx="2078038" cy="2432050"/>
          </a:xfrm>
          <a:custGeom>
            <a:avLst/>
            <a:gdLst>
              <a:gd name="T0" fmla="*/ 2078674 w 2077720"/>
              <a:gd name="T1" fmla="*/ 1438467 h 2433015"/>
              <a:gd name="T2" fmla="*/ 1455073 w 2077720"/>
              <a:gd name="T3" fmla="*/ 1438467 h 2433015"/>
              <a:gd name="T4" fmla="*/ 1346564 w 2077720"/>
              <a:gd name="T5" fmla="*/ 2430121 h 2433015"/>
              <a:gd name="T6" fmla="*/ 2078674 w 2077720"/>
              <a:gd name="T7" fmla="*/ 1438467 h 2433015"/>
              <a:gd name="T8" fmla="*/ 2494410 w 2077720"/>
              <a:gd name="T9" fmla="*/ 0 h 2433015"/>
              <a:gd name="T10" fmla="*/ 0 w 2077720"/>
              <a:gd name="T11" fmla="*/ 0 h 2433015"/>
              <a:gd name="T12" fmla="*/ 0 w 2077720"/>
              <a:gd name="T13" fmla="*/ 1438467 h 2433015"/>
              <a:gd name="T14" fmla="*/ 2494410 w 2077720"/>
              <a:gd name="T15" fmla="*/ 1438467 h 2433015"/>
              <a:gd name="T16" fmla="*/ 2494410 w 2077720"/>
              <a:gd name="T17" fmla="*/ 0 h 243301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77720" h="2433015">
                <a:moveTo>
                  <a:pt x="2077720" y="1440180"/>
                </a:moveTo>
                <a:lnTo>
                  <a:pt x="1454404" y="1440180"/>
                </a:lnTo>
                <a:lnTo>
                  <a:pt x="1345946" y="2433015"/>
                </a:lnTo>
                <a:lnTo>
                  <a:pt x="2077720" y="1440180"/>
                </a:lnTo>
                <a:close/>
              </a:path>
              <a:path w="2077720" h="2433015">
                <a:moveTo>
                  <a:pt x="2493264" y="0"/>
                </a:moveTo>
                <a:lnTo>
                  <a:pt x="0" y="0"/>
                </a:lnTo>
                <a:lnTo>
                  <a:pt x="0" y="1440180"/>
                </a:lnTo>
                <a:lnTo>
                  <a:pt x="2493264" y="1440180"/>
                </a:lnTo>
                <a:lnTo>
                  <a:pt x="2493264" y="0"/>
                </a:lnTo>
                <a:close/>
              </a:path>
            </a:pathLst>
          </a:custGeom>
          <a:solidFill>
            <a:srgbClr val="BADF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 dirty="0"/>
          </a:p>
        </p:txBody>
      </p:sp>
      <p:sp>
        <p:nvSpPr>
          <p:cNvPr id="26632" name="object 9"/>
          <p:cNvSpPr>
            <a:spLocks/>
          </p:cNvSpPr>
          <p:nvPr/>
        </p:nvSpPr>
        <p:spPr bwMode="auto">
          <a:xfrm>
            <a:off x="4356100" y="3313113"/>
            <a:ext cx="2493963" cy="2432050"/>
          </a:xfrm>
          <a:custGeom>
            <a:avLst/>
            <a:gdLst>
              <a:gd name="T0" fmla="*/ 2495361 w 2493264"/>
              <a:gd name="T1" fmla="*/ 0 h 2433015"/>
              <a:gd name="T2" fmla="*/ 2079469 w 2493264"/>
              <a:gd name="T3" fmla="*/ 0 h 2433015"/>
              <a:gd name="T4" fmla="*/ 1455628 w 2493264"/>
              <a:gd name="T5" fmla="*/ 0 h 2433015"/>
              <a:gd name="T6" fmla="*/ 0 w 2493264"/>
              <a:gd name="T7" fmla="*/ 0 h 2433015"/>
              <a:gd name="T8" fmla="*/ 0 w 2493264"/>
              <a:gd name="T9" fmla="*/ 839106 h 2433015"/>
              <a:gd name="T10" fmla="*/ 0 w 2493264"/>
              <a:gd name="T11" fmla="*/ 1198722 h 2433015"/>
              <a:gd name="T12" fmla="*/ 0 w 2493264"/>
              <a:gd name="T13" fmla="*/ 1438467 h 2433015"/>
              <a:gd name="T14" fmla="*/ 1455628 w 2493264"/>
              <a:gd name="T15" fmla="*/ 1438467 h 2433015"/>
              <a:gd name="T16" fmla="*/ 1347078 w 2493264"/>
              <a:gd name="T17" fmla="*/ 2430121 h 2433015"/>
              <a:gd name="T18" fmla="*/ 2079469 w 2493264"/>
              <a:gd name="T19" fmla="*/ 1438467 h 2433015"/>
              <a:gd name="T20" fmla="*/ 2495361 w 2493264"/>
              <a:gd name="T21" fmla="*/ 1438467 h 2433015"/>
              <a:gd name="T22" fmla="*/ 2495361 w 2493264"/>
              <a:gd name="T23" fmla="*/ 1198722 h 2433015"/>
              <a:gd name="T24" fmla="*/ 2495361 w 2493264"/>
              <a:gd name="T25" fmla="*/ 839106 h 2433015"/>
              <a:gd name="T26" fmla="*/ 2495361 w 2493264"/>
              <a:gd name="T27" fmla="*/ 0 h 243301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493264" h="2433015">
                <a:moveTo>
                  <a:pt x="2493264" y="0"/>
                </a:moveTo>
                <a:lnTo>
                  <a:pt x="2077720" y="0"/>
                </a:lnTo>
                <a:lnTo>
                  <a:pt x="1454404" y="0"/>
                </a:lnTo>
                <a:lnTo>
                  <a:pt x="0" y="0"/>
                </a:lnTo>
                <a:lnTo>
                  <a:pt x="0" y="840105"/>
                </a:lnTo>
                <a:lnTo>
                  <a:pt x="0" y="1200150"/>
                </a:lnTo>
                <a:lnTo>
                  <a:pt x="0" y="1440180"/>
                </a:lnTo>
                <a:lnTo>
                  <a:pt x="1454404" y="1440180"/>
                </a:lnTo>
                <a:lnTo>
                  <a:pt x="1345946" y="2433015"/>
                </a:lnTo>
                <a:lnTo>
                  <a:pt x="2077720" y="1440180"/>
                </a:lnTo>
                <a:lnTo>
                  <a:pt x="2493264" y="1440180"/>
                </a:lnTo>
                <a:lnTo>
                  <a:pt x="2493264" y="1200150"/>
                </a:lnTo>
                <a:lnTo>
                  <a:pt x="2493264" y="840105"/>
                </a:lnTo>
                <a:lnTo>
                  <a:pt x="2493264" y="0"/>
                </a:lnTo>
                <a:close/>
              </a:path>
            </a:pathLst>
          </a:custGeom>
          <a:noFill/>
          <a:ln w="25908">
            <a:solidFill>
              <a:srgbClr val="88A3A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 dirty="0"/>
          </a:p>
        </p:txBody>
      </p:sp>
      <p:sp>
        <p:nvSpPr>
          <p:cNvPr id="26633" name="object 10"/>
          <p:cNvSpPr txBox="1">
            <a:spLocks noChangeArrowheads="1"/>
          </p:cNvSpPr>
          <p:nvPr/>
        </p:nvSpPr>
        <p:spPr bwMode="auto">
          <a:xfrm>
            <a:off x="4435475" y="3387725"/>
            <a:ext cx="2332038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dirty="0"/>
              <a:t>However, over 300,000 of projects with full permission are yet to make a start on site. Reflecting both the increase of permissions in the system, and the time it takes between getting permission and starting.</a:t>
            </a:r>
          </a:p>
        </p:txBody>
      </p:sp>
      <p:sp>
        <p:nvSpPr>
          <p:cNvPr id="26634" name="object 20"/>
          <p:cNvSpPr>
            <a:spLocks noChangeArrowheads="1"/>
          </p:cNvSpPr>
          <p:nvPr/>
        </p:nvSpPr>
        <p:spPr bwMode="auto">
          <a:xfrm>
            <a:off x="1063625" y="5208588"/>
            <a:ext cx="2154238" cy="992187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26635" name="object 21"/>
          <p:cNvSpPr>
            <a:spLocks noChangeArrowheads="1"/>
          </p:cNvSpPr>
          <p:nvPr/>
        </p:nvSpPr>
        <p:spPr bwMode="auto">
          <a:xfrm>
            <a:off x="1063625" y="4870450"/>
            <a:ext cx="2154238" cy="442913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26636" name="object 22"/>
          <p:cNvSpPr>
            <a:spLocks noChangeArrowheads="1"/>
          </p:cNvSpPr>
          <p:nvPr/>
        </p:nvSpPr>
        <p:spPr bwMode="auto">
          <a:xfrm>
            <a:off x="1063625" y="3976688"/>
            <a:ext cx="2154238" cy="998537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26637" name="object 23"/>
          <p:cNvSpPr>
            <a:spLocks noChangeArrowheads="1"/>
          </p:cNvSpPr>
          <p:nvPr/>
        </p:nvSpPr>
        <p:spPr bwMode="auto">
          <a:xfrm>
            <a:off x="1063625" y="3187700"/>
            <a:ext cx="2154238" cy="893763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26638" name="object 24"/>
          <p:cNvSpPr>
            <a:spLocks noChangeArrowheads="1"/>
          </p:cNvSpPr>
          <p:nvPr/>
        </p:nvSpPr>
        <p:spPr bwMode="auto">
          <a:xfrm>
            <a:off x="1063625" y="2441575"/>
            <a:ext cx="2154238" cy="852488"/>
          </a:xfrm>
          <a:prstGeom prst="rec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26639" name="object 25"/>
          <p:cNvSpPr>
            <a:spLocks noChangeArrowheads="1"/>
          </p:cNvSpPr>
          <p:nvPr/>
        </p:nvSpPr>
        <p:spPr bwMode="auto">
          <a:xfrm>
            <a:off x="3514725" y="5694363"/>
            <a:ext cx="2162175" cy="506412"/>
          </a:xfrm>
          <a:prstGeom prst="rect">
            <a:avLst/>
          </a:prstGeom>
          <a:blipFill dpi="0"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26640" name="object 26"/>
          <p:cNvSpPr>
            <a:spLocks noChangeArrowheads="1"/>
          </p:cNvSpPr>
          <p:nvPr/>
        </p:nvSpPr>
        <p:spPr bwMode="auto">
          <a:xfrm>
            <a:off x="3514725" y="5208588"/>
            <a:ext cx="2162175" cy="590550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30" name="object 30"/>
          <p:cNvSpPr/>
          <p:nvPr/>
        </p:nvSpPr>
        <p:spPr>
          <a:xfrm>
            <a:off x="1112838" y="5245100"/>
            <a:ext cx="2047875" cy="952500"/>
          </a:xfrm>
          <a:custGeom>
            <a:avLst/>
            <a:gdLst/>
            <a:ahLst/>
            <a:cxnLst/>
            <a:rect l="l" t="t" r="r" b="b"/>
            <a:pathLst>
              <a:path w="2048025" h="951785">
                <a:moveTo>
                  <a:pt x="0" y="951785"/>
                </a:moveTo>
                <a:lnTo>
                  <a:pt x="2048025" y="951785"/>
                </a:lnTo>
                <a:lnTo>
                  <a:pt x="2048025" y="0"/>
                </a:lnTo>
                <a:lnTo>
                  <a:pt x="0" y="0"/>
                </a:lnTo>
                <a:lnTo>
                  <a:pt x="0" y="951785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lIns="0" tIns="0" rIns="0" bIns="0"/>
          <a:lstStyle/>
          <a:p>
            <a:pPr>
              <a:defRPr/>
            </a:pPr>
            <a:endParaRPr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642" name="object 31"/>
          <p:cNvSpPr>
            <a:spLocks/>
          </p:cNvSpPr>
          <p:nvPr/>
        </p:nvSpPr>
        <p:spPr bwMode="auto">
          <a:xfrm>
            <a:off x="1112838" y="5245100"/>
            <a:ext cx="2047875" cy="952500"/>
          </a:xfrm>
          <a:custGeom>
            <a:avLst/>
            <a:gdLst>
              <a:gd name="T0" fmla="*/ 0 w 2048025"/>
              <a:gd name="T1" fmla="*/ 953932 h 951785"/>
              <a:gd name="T2" fmla="*/ 2047575 w 2048025"/>
              <a:gd name="T3" fmla="*/ 953932 h 951785"/>
              <a:gd name="T4" fmla="*/ 2047575 w 2048025"/>
              <a:gd name="T5" fmla="*/ 0 h 951785"/>
              <a:gd name="T6" fmla="*/ 0 w 2048025"/>
              <a:gd name="T7" fmla="*/ 0 h 951785"/>
              <a:gd name="T8" fmla="*/ 0 w 2048025"/>
              <a:gd name="T9" fmla="*/ 953932 h 9517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48025" h="951785">
                <a:moveTo>
                  <a:pt x="0" y="951785"/>
                </a:moveTo>
                <a:lnTo>
                  <a:pt x="2048025" y="951785"/>
                </a:lnTo>
                <a:lnTo>
                  <a:pt x="2048025" y="0"/>
                </a:lnTo>
                <a:lnTo>
                  <a:pt x="0" y="0"/>
                </a:lnTo>
                <a:lnTo>
                  <a:pt x="0" y="951785"/>
                </a:lnTo>
                <a:close/>
              </a:path>
            </a:pathLst>
          </a:custGeom>
          <a:noFill/>
          <a:ln w="7148">
            <a:solidFill>
              <a:srgbClr val="F8F8F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 dirty="0"/>
          </a:p>
        </p:txBody>
      </p:sp>
      <p:sp>
        <p:nvSpPr>
          <p:cNvPr id="32" name="object 32"/>
          <p:cNvSpPr/>
          <p:nvPr/>
        </p:nvSpPr>
        <p:spPr>
          <a:xfrm>
            <a:off x="1112838" y="4900613"/>
            <a:ext cx="2047875" cy="344487"/>
          </a:xfrm>
          <a:custGeom>
            <a:avLst/>
            <a:gdLst/>
            <a:ahLst/>
            <a:cxnLst/>
            <a:rect l="l" t="t" r="r" b="b"/>
            <a:pathLst>
              <a:path w="2048025" h="345462">
                <a:moveTo>
                  <a:pt x="0" y="345462"/>
                </a:moveTo>
                <a:lnTo>
                  <a:pt x="2048025" y="345462"/>
                </a:lnTo>
                <a:lnTo>
                  <a:pt x="2048025" y="0"/>
                </a:lnTo>
                <a:lnTo>
                  <a:pt x="0" y="0"/>
                </a:lnTo>
                <a:lnTo>
                  <a:pt x="0" y="34546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lIns="0" tIns="0" rIns="0" bIns="0"/>
          <a:lstStyle/>
          <a:p>
            <a:pPr>
              <a:defRPr/>
            </a:pPr>
            <a:endParaRPr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644" name="object 33"/>
          <p:cNvSpPr>
            <a:spLocks/>
          </p:cNvSpPr>
          <p:nvPr/>
        </p:nvSpPr>
        <p:spPr bwMode="auto">
          <a:xfrm>
            <a:off x="1112838" y="4900613"/>
            <a:ext cx="2047875" cy="344487"/>
          </a:xfrm>
          <a:custGeom>
            <a:avLst/>
            <a:gdLst>
              <a:gd name="T0" fmla="*/ 0 w 2048025"/>
              <a:gd name="T1" fmla="*/ 342545 h 345462"/>
              <a:gd name="T2" fmla="*/ 2047575 w 2048025"/>
              <a:gd name="T3" fmla="*/ 342545 h 345462"/>
              <a:gd name="T4" fmla="*/ 2047575 w 2048025"/>
              <a:gd name="T5" fmla="*/ 0 h 345462"/>
              <a:gd name="T6" fmla="*/ 0 w 2048025"/>
              <a:gd name="T7" fmla="*/ 0 h 345462"/>
              <a:gd name="T8" fmla="*/ 0 w 2048025"/>
              <a:gd name="T9" fmla="*/ 342545 h 3454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48025" h="345462">
                <a:moveTo>
                  <a:pt x="0" y="345462"/>
                </a:moveTo>
                <a:lnTo>
                  <a:pt x="2048025" y="345462"/>
                </a:lnTo>
                <a:lnTo>
                  <a:pt x="2048025" y="0"/>
                </a:lnTo>
                <a:lnTo>
                  <a:pt x="0" y="0"/>
                </a:lnTo>
                <a:lnTo>
                  <a:pt x="0" y="345462"/>
                </a:lnTo>
                <a:close/>
              </a:path>
            </a:pathLst>
          </a:custGeom>
          <a:noFill/>
          <a:ln w="7062">
            <a:solidFill>
              <a:srgbClr val="F8F8F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 dirty="0"/>
          </a:p>
        </p:txBody>
      </p:sp>
      <p:sp>
        <p:nvSpPr>
          <p:cNvPr id="34" name="object 34"/>
          <p:cNvSpPr/>
          <p:nvPr/>
        </p:nvSpPr>
        <p:spPr>
          <a:xfrm>
            <a:off x="1108075" y="4035425"/>
            <a:ext cx="2047875" cy="887413"/>
          </a:xfrm>
          <a:custGeom>
            <a:avLst/>
            <a:gdLst/>
            <a:ahLst/>
            <a:cxnLst/>
            <a:rect l="l" t="t" r="r" b="b"/>
            <a:pathLst>
              <a:path w="2048025" h="888324">
                <a:moveTo>
                  <a:pt x="0" y="888324"/>
                </a:moveTo>
                <a:lnTo>
                  <a:pt x="2048025" y="888324"/>
                </a:lnTo>
                <a:lnTo>
                  <a:pt x="2048025" y="0"/>
                </a:lnTo>
                <a:lnTo>
                  <a:pt x="0" y="0"/>
                </a:lnTo>
                <a:lnTo>
                  <a:pt x="0" y="888324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lIns="0" tIns="0" rIns="0" bIns="0"/>
          <a:lstStyle/>
          <a:p>
            <a:pPr>
              <a:defRPr/>
            </a:pPr>
            <a:endParaRPr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646" name="object 35"/>
          <p:cNvSpPr>
            <a:spLocks/>
          </p:cNvSpPr>
          <p:nvPr/>
        </p:nvSpPr>
        <p:spPr bwMode="auto">
          <a:xfrm>
            <a:off x="1112838" y="4011613"/>
            <a:ext cx="2047875" cy="889000"/>
          </a:xfrm>
          <a:custGeom>
            <a:avLst/>
            <a:gdLst>
              <a:gd name="T0" fmla="*/ 0 w 2048025"/>
              <a:gd name="T1" fmla="*/ 890354 h 888324"/>
              <a:gd name="T2" fmla="*/ 2047575 w 2048025"/>
              <a:gd name="T3" fmla="*/ 890354 h 888324"/>
              <a:gd name="T4" fmla="*/ 2047575 w 2048025"/>
              <a:gd name="T5" fmla="*/ 0 h 888324"/>
              <a:gd name="T6" fmla="*/ 0 w 2048025"/>
              <a:gd name="T7" fmla="*/ 0 h 888324"/>
              <a:gd name="T8" fmla="*/ 0 w 2048025"/>
              <a:gd name="T9" fmla="*/ 890354 h 8883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48025" h="888324">
                <a:moveTo>
                  <a:pt x="0" y="888324"/>
                </a:moveTo>
                <a:lnTo>
                  <a:pt x="2048025" y="888324"/>
                </a:lnTo>
                <a:lnTo>
                  <a:pt x="2048025" y="0"/>
                </a:lnTo>
                <a:lnTo>
                  <a:pt x="0" y="0"/>
                </a:lnTo>
                <a:lnTo>
                  <a:pt x="0" y="888324"/>
                </a:lnTo>
                <a:close/>
              </a:path>
            </a:pathLst>
          </a:custGeom>
          <a:noFill/>
          <a:ln w="7137">
            <a:solidFill>
              <a:srgbClr val="F8F8F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 dirty="0"/>
          </a:p>
        </p:txBody>
      </p:sp>
      <p:sp>
        <p:nvSpPr>
          <p:cNvPr id="36" name="object 36"/>
          <p:cNvSpPr/>
          <p:nvPr/>
        </p:nvSpPr>
        <p:spPr>
          <a:xfrm>
            <a:off x="1112838" y="3222625"/>
            <a:ext cx="2047875" cy="788988"/>
          </a:xfrm>
          <a:custGeom>
            <a:avLst/>
            <a:gdLst/>
            <a:ahLst/>
            <a:cxnLst/>
            <a:rect l="l" t="t" r="r" b="b"/>
            <a:pathLst>
              <a:path w="2048025" h="789631">
                <a:moveTo>
                  <a:pt x="0" y="789631"/>
                </a:moveTo>
                <a:lnTo>
                  <a:pt x="2048025" y="789631"/>
                </a:lnTo>
                <a:lnTo>
                  <a:pt x="2048025" y="0"/>
                </a:lnTo>
                <a:lnTo>
                  <a:pt x="0" y="0"/>
                </a:lnTo>
                <a:lnTo>
                  <a:pt x="0" y="789631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</p:spPr>
        <p:txBody>
          <a:bodyPr lIns="0" tIns="0" rIns="0" bIns="0"/>
          <a:lstStyle/>
          <a:p>
            <a:pPr>
              <a:defRPr/>
            </a:pPr>
            <a:endParaRPr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648" name="object 37"/>
          <p:cNvSpPr>
            <a:spLocks/>
          </p:cNvSpPr>
          <p:nvPr/>
        </p:nvSpPr>
        <p:spPr bwMode="auto">
          <a:xfrm>
            <a:off x="1112838" y="3222625"/>
            <a:ext cx="2047875" cy="788988"/>
          </a:xfrm>
          <a:custGeom>
            <a:avLst/>
            <a:gdLst>
              <a:gd name="T0" fmla="*/ 0 w 2048025"/>
              <a:gd name="T1" fmla="*/ 787704 h 789631"/>
              <a:gd name="T2" fmla="*/ 2047575 w 2048025"/>
              <a:gd name="T3" fmla="*/ 787704 h 789631"/>
              <a:gd name="T4" fmla="*/ 2047575 w 2048025"/>
              <a:gd name="T5" fmla="*/ 0 h 789631"/>
              <a:gd name="T6" fmla="*/ 0 w 2048025"/>
              <a:gd name="T7" fmla="*/ 0 h 789631"/>
              <a:gd name="T8" fmla="*/ 0 w 2048025"/>
              <a:gd name="T9" fmla="*/ 787704 h 7896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48025" h="789631">
                <a:moveTo>
                  <a:pt x="0" y="789631"/>
                </a:moveTo>
                <a:lnTo>
                  <a:pt x="2048025" y="789631"/>
                </a:lnTo>
                <a:lnTo>
                  <a:pt x="2048025" y="0"/>
                </a:lnTo>
                <a:lnTo>
                  <a:pt x="0" y="0"/>
                </a:lnTo>
                <a:lnTo>
                  <a:pt x="0" y="789631"/>
                </a:lnTo>
                <a:close/>
              </a:path>
            </a:pathLst>
          </a:custGeom>
          <a:noFill/>
          <a:ln w="7120">
            <a:solidFill>
              <a:srgbClr val="F8F8F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 dirty="0"/>
          </a:p>
        </p:txBody>
      </p:sp>
      <p:sp>
        <p:nvSpPr>
          <p:cNvPr id="38" name="object 38"/>
          <p:cNvSpPr/>
          <p:nvPr/>
        </p:nvSpPr>
        <p:spPr>
          <a:xfrm>
            <a:off x="1112838" y="2474913"/>
            <a:ext cx="2047875" cy="747712"/>
          </a:xfrm>
          <a:custGeom>
            <a:avLst/>
            <a:gdLst/>
            <a:ahLst/>
            <a:cxnLst/>
            <a:rect l="l" t="t" r="r" b="b"/>
            <a:pathLst>
              <a:path w="2048025" h="747323">
                <a:moveTo>
                  <a:pt x="0" y="747323"/>
                </a:moveTo>
                <a:lnTo>
                  <a:pt x="2048025" y="747323"/>
                </a:lnTo>
                <a:lnTo>
                  <a:pt x="2048025" y="0"/>
                </a:lnTo>
                <a:lnTo>
                  <a:pt x="0" y="0"/>
                </a:lnTo>
                <a:lnTo>
                  <a:pt x="0" y="747323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</p:spPr>
        <p:txBody>
          <a:bodyPr lIns="0" tIns="0" rIns="0" bIns="0"/>
          <a:lstStyle/>
          <a:p>
            <a:pPr>
              <a:defRPr/>
            </a:pPr>
            <a:endParaRPr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650" name="object 39"/>
          <p:cNvSpPr>
            <a:spLocks/>
          </p:cNvSpPr>
          <p:nvPr/>
        </p:nvSpPr>
        <p:spPr bwMode="auto">
          <a:xfrm>
            <a:off x="1112838" y="2474913"/>
            <a:ext cx="2047875" cy="747712"/>
          </a:xfrm>
          <a:custGeom>
            <a:avLst/>
            <a:gdLst>
              <a:gd name="T0" fmla="*/ 0 w 2048025"/>
              <a:gd name="T1" fmla="*/ 748490 h 747323"/>
              <a:gd name="T2" fmla="*/ 2047575 w 2048025"/>
              <a:gd name="T3" fmla="*/ 748490 h 747323"/>
              <a:gd name="T4" fmla="*/ 2047575 w 2048025"/>
              <a:gd name="T5" fmla="*/ 0 h 747323"/>
              <a:gd name="T6" fmla="*/ 0 w 2048025"/>
              <a:gd name="T7" fmla="*/ 0 h 747323"/>
              <a:gd name="T8" fmla="*/ 0 w 2048025"/>
              <a:gd name="T9" fmla="*/ 748490 h 747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48025" h="747323">
                <a:moveTo>
                  <a:pt x="0" y="747323"/>
                </a:moveTo>
                <a:lnTo>
                  <a:pt x="2048025" y="747323"/>
                </a:lnTo>
                <a:lnTo>
                  <a:pt x="2048025" y="0"/>
                </a:lnTo>
                <a:lnTo>
                  <a:pt x="0" y="0"/>
                </a:lnTo>
                <a:lnTo>
                  <a:pt x="0" y="747323"/>
                </a:lnTo>
                <a:close/>
              </a:path>
            </a:pathLst>
          </a:custGeom>
          <a:noFill/>
          <a:ln w="7114">
            <a:solidFill>
              <a:srgbClr val="F8F8F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 dirty="0"/>
          </a:p>
        </p:txBody>
      </p:sp>
      <p:sp>
        <p:nvSpPr>
          <p:cNvPr id="40" name="object 40"/>
          <p:cNvSpPr/>
          <p:nvPr/>
        </p:nvSpPr>
        <p:spPr>
          <a:xfrm>
            <a:off x="3571875" y="5724525"/>
            <a:ext cx="2039938" cy="473075"/>
          </a:xfrm>
          <a:custGeom>
            <a:avLst/>
            <a:gdLst/>
            <a:ahLst/>
            <a:cxnLst/>
            <a:rect l="l" t="t" r="r" b="b"/>
            <a:pathLst>
              <a:path w="2040412" h="472361">
                <a:moveTo>
                  <a:pt x="0" y="472361"/>
                </a:moveTo>
                <a:lnTo>
                  <a:pt x="2040412" y="472361"/>
                </a:lnTo>
                <a:lnTo>
                  <a:pt x="2040412" y="0"/>
                </a:lnTo>
                <a:lnTo>
                  <a:pt x="0" y="0"/>
                </a:lnTo>
                <a:lnTo>
                  <a:pt x="0" y="472361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</p:spPr>
        <p:txBody>
          <a:bodyPr lIns="0" tIns="0" rIns="0" bIns="0"/>
          <a:lstStyle/>
          <a:p>
            <a:pPr>
              <a:defRPr/>
            </a:pPr>
            <a:endParaRPr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652" name="object 41"/>
          <p:cNvSpPr>
            <a:spLocks/>
          </p:cNvSpPr>
          <p:nvPr/>
        </p:nvSpPr>
        <p:spPr bwMode="auto">
          <a:xfrm>
            <a:off x="3571875" y="5724525"/>
            <a:ext cx="2039938" cy="473075"/>
          </a:xfrm>
          <a:custGeom>
            <a:avLst/>
            <a:gdLst>
              <a:gd name="T0" fmla="*/ 0 w 2040412"/>
              <a:gd name="T1" fmla="*/ 474506 h 472361"/>
              <a:gd name="T2" fmla="*/ 2038990 w 2040412"/>
              <a:gd name="T3" fmla="*/ 474506 h 472361"/>
              <a:gd name="T4" fmla="*/ 2038990 w 2040412"/>
              <a:gd name="T5" fmla="*/ 0 h 472361"/>
              <a:gd name="T6" fmla="*/ 0 w 2040412"/>
              <a:gd name="T7" fmla="*/ 0 h 472361"/>
              <a:gd name="T8" fmla="*/ 0 w 2040412"/>
              <a:gd name="T9" fmla="*/ 474506 h 4723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40412" h="472361">
                <a:moveTo>
                  <a:pt x="0" y="472361"/>
                </a:moveTo>
                <a:lnTo>
                  <a:pt x="2040412" y="472361"/>
                </a:lnTo>
                <a:lnTo>
                  <a:pt x="2040412" y="0"/>
                </a:lnTo>
                <a:lnTo>
                  <a:pt x="0" y="0"/>
                </a:lnTo>
                <a:lnTo>
                  <a:pt x="0" y="472361"/>
                </a:lnTo>
                <a:close/>
              </a:path>
            </a:pathLst>
          </a:custGeom>
          <a:noFill/>
          <a:ln w="7075">
            <a:solidFill>
              <a:srgbClr val="F8F8F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 dirty="0"/>
          </a:p>
        </p:txBody>
      </p:sp>
      <p:sp>
        <p:nvSpPr>
          <p:cNvPr id="42" name="object 42"/>
          <p:cNvSpPr/>
          <p:nvPr/>
        </p:nvSpPr>
        <p:spPr>
          <a:xfrm>
            <a:off x="3571875" y="5245100"/>
            <a:ext cx="2039938" cy="479425"/>
          </a:xfrm>
          <a:custGeom>
            <a:avLst/>
            <a:gdLst/>
            <a:ahLst/>
            <a:cxnLst/>
            <a:rect l="l" t="t" r="r" b="b"/>
            <a:pathLst>
              <a:path w="2040412" h="479412">
                <a:moveTo>
                  <a:pt x="0" y="479412"/>
                </a:moveTo>
                <a:lnTo>
                  <a:pt x="2040412" y="479412"/>
                </a:lnTo>
                <a:lnTo>
                  <a:pt x="2040412" y="0"/>
                </a:lnTo>
                <a:lnTo>
                  <a:pt x="0" y="0"/>
                </a:lnTo>
                <a:lnTo>
                  <a:pt x="0" y="479412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</p:spPr>
        <p:txBody>
          <a:bodyPr lIns="0" tIns="0" rIns="0" bIns="0"/>
          <a:lstStyle/>
          <a:p>
            <a:pPr>
              <a:defRPr/>
            </a:pPr>
            <a:endParaRPr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654" name="object 43"/>
          <p:cNvSpPr>
            <a:spLocks/>
          </p:cNvSpPr>
          <p:nvPr/>
        </p:nvSpPr>
        <p:spPr bwMode="auto">
          <a:xfrm>
            <a:off x="3571875" y="5245100"/>
            <a:ext cx="2039938" cy="479425"/>
          </a:xfrm>
          <a:custGeom>
            <a:avLst/>
            <a:gdLst>
              <a:gd name="T0" fmla="*/ 0 w 2040412"/>
              <a:gd name="T1" fmla="*/ 479451 h 479412"/>
              <a:gd name="T2" fmla="*/ 2038990 w 2040412"/>
              <a:gd name="T3" fmla="*/ 479451 h 479412"/>
              <a:gd name="T4" fmla="*/ 2038990 w 2040412"/>
              <a:gd name="T5" fmla="*/ 0 h 479412"/>
              <a:gd name="T6" fmla="*/ 0 w 2040412"/>
              <a:gd name="T7" fmla="*/ 0 h 479412"/>
              <a:gd name="T8" fmla="*/ 0 w 2040412"/>
              <a:gd name="T9" fmla="*/ 479451 h 4794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40412" h="479412">
                <a:moveTo>
                  <a:pt x="0" y="479412"/>
                </a:moveTo>
                <a:lnTo>
                  <a:pt x="2040412" y="479412"/>
                </a:lnTo>
                <a:lnTo>
                  <a:pt x="2040412" y="0"/>
                </a:lnTo>
                <a:lnTo>
                  <a:pt x="0" y="0"/>
                </a:lnTo>
                <a:lnTo>
                  <a:pt x="0" y="479412"/>
                </a:lnTo>
                <a:close/>
              </a:path>
            </a:pathLst>
          </a:custGeom>
          <a:noFill/>
          <a:ln w="7076">
            <a:solidFill>
              <a:srgbClr val="F8F8F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 dirty="0"/>
          </a:p>
        </p:txBody>
      </p:sp>
      <p:sp>
        <p:nvSpPr>
          <p:cNvPr id="26655" name="object 44"/>
          <p:cNvSpPr>
            <a:spLocks/>
          </p:cNvSpPr>
          <p:nvPr/>
        </p:nvSpPr>
        <p:spPr bwMode="auto">
          <a:xfrm>
            <a:off x="6022975" y="6175375"/>
            <a:ext cx="2047875" cy="22225"/>
          </a:xfrm>
          <a:custGeom>
            <a:avLst/>
            <a:gdLst>
              <a:gd name="T0" fmla="*/ 0 w 2048025"/>
              <a:gd name="T1" fmla="*/ 21838 h 22421"/>
              <a:gd name="T2" fmla="*/ 2047575 w 2048025"/>
              <a:gd name="T3" fmla="*/ 21838 h 22421"/>
              <a:gd name="T4" fmla="*/ 2047575 w 2048025"/>
              <a:gd name="T5" fmla="*/ 0 h 22421"/>
              <a:gd name="T6" fmla="*/ 0 w 2048025"/>
              <a:gd name="T7" fmla="*/ 0 h 22421"/>
              <a:gd name="T8" fmla="*/ 0 w 2048025"/>
              <a:gd name="T9" fmla="*/ 21838 h 224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48025" h="22421">
                <a:moveTo>
                  <a:pt x="0" y="22421"/>
                </a:moveTo>
                <a:lnTo>
                  <a:pt x="2048025" y="22421"/>
                </a:lnTo>
                <a:lnTo>
                  <a:pt x="2048025" y="0"/>
                </a:lnTo>
                <a:lnTo>
                  <a:pt x="0" y="0"/>
                </a:lnTo>
                <a:lnTo>
                  <a:pt x="0" y="22421"/>
                </a:lnTo>
                <a:close/>
              </a:path>
            </a:pathLst>
          </a:custGeom>
          <a:solidFill>
            <a:srgbClr val="EBF5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 dirty="0"/>
          </a:p>
        </p:txBody>
      </p:sp>
      <p:sp>
        <p:nvSpPr>
          <p:cNvPr id="26656" name="object 45"/>
          <p:cNvSpPr>
            <a:spLocks/>
          </p:cNvSpPr>
          <p:nvPr/>
        </p:nvSpPr>
        <p:spPr bwMode="auto">
          <a:xfrm>
            <a:off x="6022975" y="6176963"/>
            <a:ext cx="2047875" cy="20637"/>
          </a:xfrm>
          <a:custGeom>
            <a:avLst/>
            <a:gdLst>
              <a:gd name="T0" fmla="*/ 0 w 2048025"/>
              <a:gd name="T1" fmla="*/ 19646 h 21151"/>
              <a:gd name="T2" fmla="*/ 2047575 w 2048025"/>
              <a:gd name="T3" fmla="*/ 19646 h 21151"/>
              <a:gd name="T4" fmla="*/ 2047575 w 2048025"/>
              <a:gd name="T5" fmla="*/ 0 h 21151"/>
              <a:gd name="T6" fmla="*/ 0 w 2048025"/>
              <a:gd name="T7" fmla="*/ 0 h 21151"/>
              <a:gd name="T8" fmla="*/ 0 w 2048025"/>
              <a:gd name="T9" fmla="*/ 19646 h 211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48025" h="21151">
                <a:moveTo>
                  <a:pt x="0" y="21151"/>
                </a:moveTo>
                <a:lnTo>
                  <a:pt x="2048025" y="21151"/>
                </a:lnTo>
                <a:lnTo>
                  <a:pt x="2048025" y="0"/>
                </a:lnTo>
                <a:lnTo>
                  <a:pt x="0" y="0"/>
                </a:lnTo>
                <a:lnTo>
                  <a:pt x="0" y="21151"/>
                </a:lnTo>
                <a:close/>
              </a:path>
            </a:pathLst>
          </a:custGeom>
          <a:noFill/>
          <a:ln w="7046">
            <a:solidFill>
              <a:srgbClr val="F8F8F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 dirty="0"/>
          </a:p>
        </p:txBody>
      </p:sp>
      <p:sp>
        <p:nvSpPr>
          <p:cNvPr id="26657" name="object 50"/>
          <p:cNvSpPr>
            <a:spLocks/>
          </p:cNvSpPr>
          <p:nvPr/>
        </p:nvSpPr>
        <p:spPr bwMode="auto">
          <a:xfrm>
            <a:off x="906463" y="1571625"/>
            <a:ext cx="0" cy="4654550"/>
          </a:xfrm>
          <a:custGeom>
            <a:avLst/>
            <a:gdLst>
              <a:gd name="T0" fmla="*/ 0 h 4653148"/>
              <a:gd name="T1" fmla="*/ 4657355 h 4653148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653148">
                <a:moveTo>
                  <a:pt x="0" y="0"/>
                </a:moveTo>
                <a:lnTo>
                  <a:pt x="0" y="4653148"/>
                </a:lnTo>
              </a:path>
            </a:pathLst>
          </a:custGeom>
          <a:noFill/>
          <a:ln w="7613">
            <a:solidFill>
              <a:srgbClr val="8585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 dirty="0"/>
          </a:p>
        </p:txBody>
      </p:sp>
      <p:sp>
        <p:nvSpPr>
          <p:cNvPr id="26658" name="object 51"/>
          <p:cNvSpPr>
            <a:spLocks/>
          </p:cNvSpPr>
          <p:nvPr/>
        </p:nvSpPr>
        <p:spPr bwMode="auto">
          <a:xfrm>
            <a:off x="876300" y="6189663"/>
            <a:ext cx="7392988" cy="0"/>
          </a:xfrm>
          <a:custGeom>
            <a:avLst/>
            <a:gdLst>
              <a:gd name="T0" fmla="*/ 0 w 7392687"/>
              <a:gd name="T1" fmla="*/ 7393590 w 7392687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7392687">
                <a:moveTo>
                  <a:pt x="0" y="0"/>
                </a:moveTo>
                <a:lnTo>
                  <a:pt x="7392687" y="0"/>
                </a:lnTo>
              </a:path>
            </a:pathLst>
          </a:custGeom>
          <a:noFill/>
          <a:ln w="7039">
            <a:solidFill>
              <a:srgbClr val="8585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 dirty="0"/>
          </a:p>
        </p:txBody>
      </p:sp>
      <p:sp>
        <p:nvSpPr>
          <p:cNvPr id="26659" name="object 52"/>
          <p:cNvSpPr>
            <a:spLocks/>
          </p:cNvSpPr>
          <p:nvPr/>
        </p:nvSpPr>
        <p:spPr bwMode="auto">
          <a:xfrm>
            <a:off x="876300" y="5422900"/>
            <a:ext cx="30163" cy="0"/>
          </a:xfrm>
          <a:custGeom>
            <a:avLst/>
            <a:gdLst>
              <a:gd name="T0" fmla="*/ 0 w 30453"/>
              <a:gd name="T1" fmla="*/ 29591 w 30453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0453">
                <a:moveTo>
                  <a:pt x="0" y="0"/>
                </a:moveTo>
                <a:lnTo>
                  <a:pt x="30453" y="0"/>
                </a:lnTo>
              </a:path>
            </a:pathLst>
          </a:custGeom>
          <a:noFill/>
          <a:ln w="7039">
            <a:solidFill>
              <a:srgbClr val="8585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 dirty="0"/>
          </a:p>
        </p:txBody>
      </p:sp>
      <p:sp>
        <p:nvSpPr>
          <p:cNvPr id="26660" name="object 53"/>
          <p:cNvSpPr>
            <a:spLocks/>
          </p:cNvSpPr>
          <p:nvPr/>
        </p:nvSpPr>
        <p:spPr bwMode="auto">
          <a:xfrm>
            <a:off x="876300" y="4648200"/>
            <a:ext cx="30163" cy="0"/>
          </a:xfrm>
          <a:custGeom>
            <a:avLst/>
            <a:gdLst>
              <a:gd name="T0" fmla="*/ 0 w 30453"/>
              <a:gd name="T1" fmla="*/ 29591 w 30453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0453">
                <a:moveTo>
                  <a:pt x="0" y="0"/>
                </a:moveTo>
                <a:lnTo>
                  <a:pt x="30453" y="0"/>
                </a:lnTo>
              </a:path>
            </a:pathLst>
          </a:custGeom>
          <a:noFill/>
          <a:ln w="7039">
            <a:solidFill>
              <a:srgbClr val="8585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 dirty="0"/>
          </a:p>
        </p:txBody>
      </p:sp>
      <p:sp>
        <p:nvSpPr>
          <p:cNvPr id="26661" name="object 54"/>
          <p:cNvSpPr>
            <a:spLocks/>
          </p:cNvSpPr>
          <p:nvPr/>
        </p:nvSpPr>
        <p:spPr bwMode="auto">
          <a:xfrm>
            <a:off x="876300" y="3881438"/>
            <a:ext cx="30163" cy="0"/>
          </a:xfrm>
          <a:custGeom>
            <a:avLst/>
            <a:gdLst>
              <a:gd name="T0" fmla="*/ 0 w 30453"/>
              <a:gd name="T1" fmla="*/ 29591 w 30453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0453">
                <a:moveTo>
                  <a:pt x="0" y="0"/>
                </a:moveTo>
                <a:lnTo>
                  <a:pt x="30453" y="0"/>
                </a:lnTo>
              </a:path>
            </a:pathLst>
          </a:custGeom>
          <a:noFill/>
          <a:ln w="7039">
            <a:solidFill>
              <a:srgbClr val="8585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 dirty="0"/>
          </a:p>
        </p:txBody>
      </p:sp>
      <p:sp>
        <p:nvSpPr>
          <p:cNvPr id="26662" name="object 55"/>
          <p:cNvSpPr>
            <a:spLocks/>
          </p:cNvSpPr>
          <p:nvPr/>
        </p:nvSpPr>
        <p:spPr bwMode="auto">
          <a:xfrm>
            <a:off x="876300" y="3114675"/>
            <a:ext cx="30163" cy="0"/>
          </a:xfrm>
          <a:custGeom>
            <a:avLst/>
            <a:gdLst>
              <a:gd name="T0" fmla="*/ 0 w 30453"/>
              <a:gd name="T1" fmla="*/ 29591 w 30453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0453">
                <a:moveTo>
                  <a:pt x="0" y="0"/>
                </a:moveTo>
                <a:lnTo>
                  <a:pt x="30453" y="0"/>
                </a:lnTo>
              </a:path>
            </a:pathLst>
          </a:custGeom>
          <a:noFill/>
          <a:ln w="7039">
            <a:solidFill>
              <a:srgbClr val="8585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 dirty="0"/>
          </a:p>
        </p:txBody>
      </p:sp>
      <p:sp>
        <p:nvSpPr>
          <p:cNvPr id="26663" name="object 56"/>
          <p:cNvSpPr>
            <a:spLocks/>
          </p:cNvSpPr>
          <p:nvPr/>
        </p:nvSpPr>
        <p:spPr bwMode="auto">
          <a:xfrm>
            <a:off x="876300" y="2346325"/>
            <a:ext cx="30163" cy="0"/>
          </a:xfrm>
          <a:custGeom>
            <a:avLst/>
            <a:gdLst>
              <a:gd name="T0" fmla="*/ 0 w 30453"/>
              <a:gd name="T1" fmla="*/ 29591 w 30453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0453">
                <a:moveTo>
                  <a:pt x="0" y="0"/>
                </a:moveTo>
                <a:lnTo>
                  <a:pt x="30453" y="0"/>
                </a:lnTo>
              </a:path>
            </a:pathLst>
          </a:custGeom>
          <a:noFill/>
          <a:ln w="7039">
            <a:solidFill>
              <a:srgbClr val="8585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 dirty="0"/>
          </a:p>
        </p:txBody>
      </p:sp>
      <p:sp>
        <p:nvSpPr>
          <p:cNvPr id="26664" name="object 57"/>
          <p:cNvSpPr>
            <a:spLocks/>
          </p:cNvSpPr>
          <p:nvPr/>
        </p:nvSpPr>
        <p:spPr bwMode="auto">
          <a:xfrm>
            <a:off x="876300" y="1571625"/>
            <a:ext cx="30163" cy="0"/>
          </a:xfrm>
          <a:custGeom>
            <a:avLst/>
            <a:gdLst>
              <a:gd name="T0" fmla="*/ 0 w 30453"/>
              <a:gd name="T1" fmla="*/ 29591 w 30453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0453">
                <a:moveTo>
                  <a:pt x="0" y="0"/>
                </a:moveTo>
                <a:lnTo>
                  <a:pt x="30453" y="0"/>
                </a:lnTo>
              </a:path>
            </a:pathLst>
          </a:custGeom>
          <a:noFill/>
          <a:ln w="7039">
            <a:solidFill>
              <a:srgbClr val="8585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 dirty="0"/>
          </a:p>
        </p:txBody>
      </p:sp>
      <p:sp>
        <p:nvSpPr>
          <p:cNvPr id="26665" name="object 58"/>
          <p:cNvSpPr>
            <a:spLocks/>
          </p:cNvSpPr>
          <p:nvPr/>
        </p:nvSpPr>
        <p:spPr bwMode="auto">
          <a:xfrm>
            <a:off x="3365500" y="6189663"/>
            <a:ext cx="0" cy="36512"/>
          </a:xfrm>
          <a:custGeom>
            <a:avLst/>
            <a:gdLst>
              <a:gd name="T0" fmla="*/ 0 h 35197"/>
              <a:gd name="T1" fmla="*/ 39291 h 35197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5197">
                <a:moveTo>
                  <a:pt x="0" y="0"/>
                </a:moveTo>
                <a:lnTo>
                  <a:pt x="0" y="35197"/>
                </a:lnTo>
              </a:path>
            </a:pathLst>
          </a:custGeom>
          <a:noFill/>
          <a:ln w="7613">
            <a:solidFill>
              <a:srgbClr val="8585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 dirty="0"/>
          </a:p>
        </p:txBody>
      </p:sp>
      <p:sp>
        <p:nvSpPr>
          <p:cNvPr id="26666" name="object 59"/>
          <p:cNvSpPr>
            <a:spLocks/>
          </p:cNvSpPr>
          <p:nvPr/>
        </p:nvSpPr>
        <p:spPr bwMode="auto">
          <a:xfrm>
            <a:off x="5818188" y="6189663"/>
            <a:ext cx="0" cy="36512"/>
          </a:xfrm>
          <a:custGeom>
            <a:avLst/>
            <a:gdLst>
              <a:gd name="T0" fmla="*/ 0 h 35197"/>
              <a:gd name="T1" fmla="*/ 39291 h 35197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5197">
                <a:moveTo>
                  <a:pt x="0" y="0"/>
                </a:moveTo>
                <a:lnTo>
                  <a:pt x="0" y="35197"/>
                </a:lnTo>
              </a:path>
            </a:pathLst>
          </a:custGeom>
          <a:noFill/>
          <a:ln w="7613">
            <a:solidFill>
              <a:srgbClr val="8585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 dirty="0"/>
          </a:p>
        </p:txBody>
      </p:sp>
      <p:sp>
        <p:nvSpPr>
          <p:cNvPr id="26667" name="object 62"/>
          <p:cNvSpPr txBox="1">
            <a:spLocks noChangeArrowheads="1"/>
          </p:cNvSpPr>
          <p:nvPr/>
        </p:nvSpPr>
        <p:spPr bwMode="auto">
          <a:xfrm>
            <a:off x="1438275" y="5511800"/>
            <a:ext cx="1390650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300"/>
              </a:spcAft>
            </a:pPr>
            <a:r>
              <a:rPr lang="en-US" sz="1000" b="1" dirty="0"/>
              <a:t>Detailed  Permission or Reserved Matters  Granted, 620,000</a:t>
            </a:r>
          </a:p>
        </p:txBody>
      </p:sp>
      <p:sp>
        <p:nvSpPr>
          <p:cNvPr id="26668" name="object 63"/>
          <p:cNvSpPr txBox="1">
            <a:spLocks noChangeArrowheads="1"/>
          </p:cNvSpPr>
          <p:nvPr/>
        </p:nvSpPr>
        <p:spPr bwMode="auto">
          <a:xfrm>
            <a:off x="1370013" y="4271963"/>
            <a:ext cx="1535112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 indent="-6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en-US" sz="1000" b="1" dirty="0"/>
              <a:t>Outline  Granted, </a:t>
            </a:r>
            <a:r>
              <a:rPr lang="en-GB" sz="1000" b="1" dirty="0"/>
              <a:t>Working up</a:t>
            </a:r>
            <a:r>
              <a:rPr lang="en-US" sz="1000" b="1" dirty="0"/>
              <a:t> Detailed P</a:t>
            </a:r>
            <a:r>
              <a:rPr lang="en-GB" sz="1000" b="1" dirty="0"/>
              <a:t>lans/RMs</a:t>
            </a:r>
            <a:r>
              <a:rPr lang="en-US" sz="1000" b="1" dirty="0"/>
              <a:t>,  578,000</a:t>
            </a:r>
          </a:p>
        </p:txBody>
      </p:sp>
      <p:sp>
        <p:nvSpPr>
          <p:cNvPr id="26669" name="object 64"/>
          <p:cNvSpPr txBox="1">
            <a:spLocks noChangeArrowheads="1"/>
          </p:cNvSpPr>
          <p:nvPr/>
        </p:nvSpPr>
        <p:spPr bwMode="auto">
          <a:xfrm>
            <a:off x="1143000" y="3494088"/>
            <a:ext cx="1941513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en-US" sz="1000" b="1" dirty="0">
                <a:solidFill>
                  <a:schemeClr val="bg1"/>
                </a:solidFill>
              </a:rPr>
              <a:t>Obtaining  Outline</a:t>
            </a:r>
          </a:p>
          <a:p>
            <a:pPr algn="ctr" eaLnBrk="1" hangingPunct="1">
              <a:lnSpc>
                <a:spcPts val="950"/>
              </a:lnSpc>
              <a:spcAft>
                <a:spcPts val="600"/>
              </a:spcAft>
            </a:pPr>
            <a:r>
              <a:rPr lang="en-US" sz="1000" b="1" dirty="0">
                <a:solidFill>
                  <a:schemeClr val="bg1"/>
                </a:solidFill>
              </a:rPr>
              <a:t>Permission,  513,000</a:t>
            </a:r>
          </a:p>
        </p:txBody>
      </p:sp>
      <p:sp>
        <p:nvSpPr>
          <p:cNvPr id="65" name="object 65"/>
          <p:cNvSpPr txBox="1"/>
          <p:nvPr/>
        </p:nvSpPr>
        <p:spPr>
          <a:xfrm>
            <a:off x="1447800" y="2786063"/>
            <a:ext cx="1493838" cy="233362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defRPr/>
            </a:pPr>
            <a:r>
              <a:rPr sz="1000" b="1" spc="45" dirty="0">
                <a:solidFill>
                  <a:schemeClr val="bg1"/>
                </a:solidFill>
                <a:latin typeface="Arial"/>
                <a:cs typeface="Arial"/>
              </a:rPr>
              <a:t>Pre</a:t>
            </a:r>
            <a:r>
              <a:rPr sz="1000" b="1" spc="5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000" b="1" spc="60" dirty="0">
                <a:solidFill>
                  <a:schemeClr val="bg1"/>
                </a:solidFill>
                <a:latin typeface="Arial"/>
                <a:cs typeface="Arial"/>
              </a:rPr>
              <a:t>P</a:t>
            </a:r>
            <a:r>
              <a:rPr sz="1000" b="1" dirty="0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sz="1000" b="1" spc="25" dirty="0">
                <a:solidFill>
                  <a:schemeClr val="bg1"/>
                </a:solidFill>
                <a:latin typeface="Arial"/>
                <a:cs typeface="Arial"/>
              </a:rPr>
              <a:t>ann</a:t>
            </a:r>
            <a:r>
              <a:rPr sz="1000" b="1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1000" b="1" spc="25" dirty="0">
                <a:solidFill>
                  <a:schemeClr val="bg1"/>
                </a:solidFill>
                <a:latin typeface="Arial"/>
                <a:cs typeface="Arial"/>
              </a:rPr>
              <a:t>ng,  </a:t>
            </a:r>
            <a:r>
              <a:rPr sz="1000" b="1" spc="-8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000" b="1" spc="25" dirty="0">
                <a:solidFill>
                  <a:schemeClr val="bg1"/>
                </a:solidFill>
                <a:latin typeface="Arial"/>
                <a:cs typeface="Arial"/>
              </a:rPr>
              <a:t>486</a:t>
            </a:r>
            <a:r>
              <a:rPr sz="1000" b="1" spc="15" dirty="0">
                <a:solidFill>
                  <a:schemeClr val="bg1"/>
                </a:solidFill>
                <a:latin typeface="Arial"/>
                <a:cs typeface="Arial"/>
              </a:rPr>
              <a:t>,</a:t>
            </a:r>
            <a:r>
              <a:rPr sz="1000" b="1" spc="25" dirty="0">
                <a:solidFill>
                  <a:schemeClr val="bg1"/>
                </a:solidFill>
                <a:latin typeface="Arial"/>
                <a:cs typeface="Arial"/>
              </a:rPr>
              <a:t>00</a:t>
            </a:r>
            <a:r>
              <a:rPr sz="1000" b="1" spc="50" dirty="0">
                <a:solidFill>
                  <a:schemeClr val="bg1"/>
                </a:solidFill>
                <a:latin typeface="Arial"/>
                <a:cs typeface="Arial"/>
              </a:rPr>
              <a:t>0</a:t>
            </a:r>
            <a:endParaRPr sz="1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781425" y="5881688"/>
            <a:ext cx="1628775" cy="134937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defRPr/>
            </a:pPr>
            <a:r>
              <a:rPr sz="1200" b="1" spc="10" dirty="0">
                <a:solidFill>
                  <a:schemeClr val="bg1"/>
                </a:solidFill>
                <a:latin typeface="Arial"/>
                <a:cs typeface="Arial"/>
              </a:rPr>
              <a:t>N</a:t>
            </a:r>
            <a:r>
              <a:rPr sz="1200" b="1" spc="25" dirty="0">
                <a:solidFill>
                  <a:schemeClr val="bg1"/>
                </a:solidFill>
                <a:latin typeface="Arial"/>
                <a:cs typeface="Arial"/>
              </a:rPr>
              <a:t>ot </a:t>
            </a:r>
            <a:r>
              <a:rPr sz="1200" b="1" spc="-1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200" b="1" spc="60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sz="1200" b="1" spc="10" dirty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1200" b="1" spc="25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1200" b="1" spc="30" dirty="0">
                <a:solidFill>
                  <a:schemeClr val="bg1"/>
                </a:solidFill>
                <a:latin typeface="Arial"/>
                <a:cs typeface="Arial"/>
              </a:rPr>
              <a:t>r</a:t>
            </a:r>
            <a:r>
              <a:rPr sz="1200" b="1" spc="10" dirty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1200" b="1" spc="25" dirty="0">
                <a:solidFill>
                  <a:schemeClr val="bg1"/>
                </a:solidFill>
                <a:latin typeface="Arial"/>
                <a:cs typeface="Arial"/>
              </a:rPr>
              <a:t>ed, </a:t>
            </a:r>
            <a:r>
              <a:rPr sz="1200" b="1" spc="8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200" b="1" spc="25" dirty="0">
                <a:solidFill>
                  <a:schemeClr val="bg1"/>
                </a:solidFill>
                <a:latin typeface="Arial"/>
                <a:cs typeface="Arial"/>
              </a:rPr>
              <a:t>305</a:t>
            </a:r>
            <a:r>
              <a:rPr sz="1200" b="1" spc="10" dirty="0">
                <a:solidFill>
                  <a:schemeClr val="bg1"/>
                </a:solidFill>
                <a:latin typeface="Arial"/>
                <a:cs typeface="Arial"/>
              </a:rPr>
              <a:t>,</a:t>
            </a:r>
            <a:r>
              <a:rPr sz="1200" b="1" spc="25" dirty="0">
                <a:solidFill>
                  <a:schemeClr val="bg1"/>
                </a:solidFill>
                <a:latin typeface="Arial"/>
                <a:cs typeface="Arial"/>
              </a:rPr>
              <a:t>00</a:t>
            </a:r>
            <a:r>
              <a:rPr sz="1200" b="1" spc="50" dirty="0">
                <a:solidFill>
                  <a:schemeClr val="bg1"/>
                </a:solidFill>
                <a:latin typeface="Arial"/>
                <a:cs typeface="Arial"/>
              </a:rPr>
              <a:t>0</a:t>
            </a:r>
            <a:endParaRPr sz="1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3614738" y="5424488"/>
            <a:ext cx="1944687" cy="133350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defRPr/>
            </a:pPr>
            <a:r>
              <a:rPr sz="1200" b="1" spc="60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sz="1200" b="1" spc="10" dirty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1200" b="1" spc="25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1200" b="1" spc="30" dirty="0">
                <a:solidFill>
                  <a:schemeClr val="bg1"/>
                </a:solidFill>
                <a:latin typeface="Arial"/>
                <a:cs typeface="Arial"/>
              </a:rPr>
              <a:t>r</a:t>
            </a:r>
            <a:r>
              <a:rPr sz="1200" b="1" spc="10" dirty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1200" b="1" spc="25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1200" b="1" spc="50" dirty="0">
                <a:solidFill>
                  <a:schemeClr val="bg1"/>
                </a:solidFill>
                <a:latin typeface="Arial"/>
                <a:cs typeface="Arial"/>
              </a:rPr>
              <a:t>d </a:t>
            </a:r>
            <a:r>
              <a:rPr sz="1200" b="1" spc="-1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200" b="1" spc="25" dirty="0">
                <a:solidFill>
                  <a:schemeClr val="bg1"/>
                </a:solidFill>
                <a:latin typeface="Arial"/>
                <a:cs typeface="Arial"/>
              </a:rPr>
              <a:t>o</a:t>
            </a:r>
            <a:r>
              <a:rPr sz="1200" b="1" spc="50" dirty="0">
                <a:solidFill>
                  <a:schemeClr val="bg1"/>
                </a:solidFill>
                <a:latin typeface="Arial"/>
                <a:cs typeface="Arial"/>
              </a:rPr>
              <a:t>n</a:t>
            </a:r>
            <a:r>
              <a:rPr sz="1200" b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200" b="1" spc="60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sz="1200" b="1" spc="-5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1200" b="1" spc="10" dirty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1200" b="1" spc="25" dirty="0">
                <a:solidFill>
                  <a:schemeClr val="bg1"/>
                </a:solidFill>
                <a:latin typeface="Arial"/>
                <a:cs typeface="Arial"/>
              </a:rPr>
              <a:t>e, </a:t>
            </a:r>
            <a:r>
              <a:rPr sz="1200" b="1" spc="-8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200" b="1" spc="25" dirty="0">
                <a:solidFill>
                  <a:schemeClr val="bg1"/>
                </a:solidFill>
                <a:latin typeface="Arial"/>
                <a:cs typeface="Arial"/>
              </a:rPr>
              <a:t>315</a:t>
            </a:r>
            <a:r>
              <a:rPr sz="1200" b="1" spc="10" dirty="0">
                <a:solidFill>
                  <a:schemeClr val="bg1"/>
                </a:solidFill>
                <a:latin typeface="Arial"/>
                <a:cs typeface="Arial"/>
              </a:rPr>
              <a:t>,</a:t>
            </a:r>
            <a:r>
              <a:rPr sz="1200" b="1" spc="25" dirty="0">
                <a:solidFill>
                  <a:schemeClr val="bg1"/>
                </a:solidFill>
                <a:latin typeface="Arial"/>
                <a:cs typeface="Arial"/>
              </a:rPr>
              <a:t>00</a:t>
            </a:r>
            <a:r>
              <a:rPr sz="1200" b="1" spc="50" dirty="0">
                <a:solidFill>
                  <a:schemeClr val="bg1"/>
                </a:solidFill>
                <a:latin typeface="Arial"/>
                <a:cs typeface="Arial"/>
              </a:rPr>
              <a:t>0</a:t>
            </a:r>
            <a:endParaRPr sz="1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736600" y="6134100"/>
            <a:ext cx="88900" cy="134938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defRPr/>
            </a:pPr>
            <a:r>
              <a:rPr sz="800" spc="50" dirty="0">
                <a:latin typeface="Arial"/>
                <a:cs typeface="Arial"/>
              </a:rPr>
              <a:t>0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387350" y="5364163"/>
            <a:ext cx="438150" cy="134937"/>
          </a:xfrm>
          <a:prstGeom prst="rect">
            <a:avLst/>
          </a:prstGeom>
        </p:spPr>
        <p:txBody>
          <a:bodyPr lIns="0" tIns="0" rIns="0" bIns="0"/>
          <a:lstStyle/>
          <a:p>
            <a:pPr marL="12700" algn="r">
              <a:defRPr/>
            </a:pPr>
            <a:r>
              <a:rPr lang="en-GB" sz="1400" b="1" spc="25" dirty="0">
                <a:latin typeface="Arial"/>
                <a:cs typeface="Arial"/>
              </a:rPr>
              <a:t>0.5m</a:t>
            </a:r>
            <a:endParaRPr sz="1400" b="1" dirty="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292100" y="4594225"/>
            <a:ext cx="530225" cy="134938"/>
          </a:xfrm>
          <a:prstGeom prst="rect">
            <a:avLst/>
          </a:prstGeom>
        </p:spPr>
        <p:txBody>
          <a:bodyPr lIns="0" tIns="0" rIns="0" bIns="0"/>
          <a:lstStyle/>
          <a:p>
            <a:pPr marL="12700" algn="r">
              <a:defRPr/>
            </a:pPr>
            <a:r>
              <a:rPr lang="en-GB" sz="1400" b="1" spc="25" dirty="0">
                <a:latin typeface="Arial"/>
                <a:cs typeface="Arial"/>
              </a:rPr>
              <a:t>1m</a:t>
            </a:r>
            <a:endParaRPr sz="1400" b="1" dirty="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292100" y="3824288"/>
            <a:ext cx="530225" cy="134937"/>
          </a:xfrm>
          <a:prstGeom prst="rect">
            <a:avLst/>
          </a:prstGeom>
        </p:spPr>
        <p:txBody>
          <a:bodyPr lIns="0" tIns="0" rIns="0" bIns="0"/>
          <a:lstStyle/>
          <a:p>
            <a:pPr marL="12700" algn="r">
              <a:defRPr/>
            </a:pPr>
            <a:r>
              <a:rPr lang="en-GB" sz="1400" b="1" spc="25" dirty="0">
                <a:latin typeface="Arial"/>
                <a:cs typeface="Arial"/>
              </a:rPr>
              <a:t>1.5m</a:t>
            </a:r>
            <a:endParaRPr sz="1400" b="1" dirty="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292100" y="3054350"/>
            <a:ext cx="530225" cy="134938"/>
          </a:xfrm>
          <a:prstGeom prst="rect">
            <a:avLst/>
          </a:prstGeom>
        </p:spPr>
        <p:txBody>
          <a:bodyPr lIns="0" tIns="0" rIns="0" bIns="0"/>
          <a:lstStyle/>
          <a:p>
            <a:pPr marL="12700" algn="r">
              <a:defRPr/>
            </a:pPr>
            <a:r>
              <a:rPr lang="en-GB" sz="1400" b="1" spc="25" dirty="0">
                <a:latin typeface="Arial"/>
                <a:cs typeface="Arial"/>
              </a:rPr>
              <a:t>2m</a:t>
            </a:r>
            <a:endParaRPr sz="1400" b="1" dirty="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292100" y="2284413"/>
            <a:ext cx="530225" cy="133350"/>
          </a:xfrm>
          <a:prstGeom prst="rect">
            <a:avLst/>
          </a:prstGeom>
        </p:spPr>
        <p:txBody>
          <a:bodyPr lIns="0" tIns="0" rIns="0" bIns="0"/>
          <a:lstStyle/>
          <a:p>
            <a:pPr marL="12700" algn="r">
              <a:defRPr/>
            </a:pPr>
            <a:r>
              <a:rPr lang="en-GB" sz="1400" b="1" spc="25" dirty="0">
                <a:latin typeface="Arial"/>
                <a:cs typeface="Arial"/>
              </a:rPr>
              <a:t>2.5m</a:t>
            </a:r>
            <a:endParaRPr sz="1400" b="1" dirty="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292100" y="1512888"/>
            <a:ext cx="530225" cy="134937"/>
          </a:xfrm>
          <a:prstGeom prst="rect">
            <a:avLst/>
          </a:prstGeom>
        </p:spPr>
        <p:txBody>
          <a:bodyPr lIns="0" tIns="0" rIns="0" bIns="0"/>
          <a:lstStyle/>
          <a:p>
            <a:pPr marL="12700" algn="r">
              <a:defRPr/>
            </a:pPr>
            <a:r>
              <a:rPr lang="en-GB" sz="1400" b="1" spc="25" dirty="0">
                <a:latin typeface="Arial"/>
                <a:cs typeface="Arial"/>
              </a:rPr>
              <a:t>3m</a:t>
            </a:r>
            <a:endParaRPr sz="1400" b="1" dirty="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1295400" y="6256338"/>
            <a:ext cx="1846263" cy="155575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defRPr/>
            </a:pPr>
            <a:r>
              <a:rPr sz="1400" b="1" spc="35" dirty="0">
                <a:latin typeface="Arial"/>
                <a:cs typeface="Arial"/>
              </a:rPr>
              <a:t>G</a:t>
            </a:r>
            <a:r>
              <a:rPr sz="1400" b="1" spc="5" dirty="0">
                <a:latin typeface="Arial"/>
                <a:cs typeface="Arial"/>
              </a:rPr>
              <a:t>e</a:t>
            </a:r>
            <a:r>
              <a:rPr sz="1400" b="1" spc="25" dirty="0">
                <a:latin typeface="Arial"/>
                <a:cs typeface="Arial"/>
              </a:rPr>
              <a:t>tt</a:t>
            </a:r>
            <a:r>
              <a:rPr sz="1400" b="1" spc="-40" dirty="0">
                <a:latin typeface="Arial"/>
                <a:cs typeface="Arial"/>
              </a:rPr>
              <a:t>i</a:t>
            </a:r>
            <a:r>
              <a:rPr sz="1400" b="1" spc="5" dirty="0">
                <a:latin typeface="Arial"/>
                <a:cs typeface="Arial"/>
              </a:rPr>
              <a:t>n</a:t>
            </a:r>
            <a:r>
              <a:rPr sz="1400" b="1" spc="35" dirty="0">
                <a:latin typeface="Arial"/>
                <a:cs typeface="Arial"/>
              </a:rPr>
              <a:t>g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spc="20" dirty="0">
                <a:latin typeface="Arial"/>
                <a:cs typeface="Arial"/>
              </a:rPr>
              <a:t>P</a:t>
            </a:r>
            <a:r>
              <a:rPr sz="1400" b="1" spc="65" dirty="0">
                <a:latin typeface="Arial"/>
                <a:cs typeface="Arial"/>
              </a:rPr>
              <a:t>e</a:t>
            </a:r>
            <a:r>
              <a:rPr sz="1400" b="1" spc="-25" dirty="0">
                <a:latin typeface="Arial"/>
                <a:cs typeface="Arial"/>
              </a:rPr>
              <a:t>r</a:t>
            </a:r>
            <a:r>
              <a:rPr sz="1400" b="1" spc="45" dirty="0">
                <a:latin typeface="Arial"/>
                <a:cs typeface="Arial"/>
              </a:rPr>
              <a:t>m</a:t>
            </a:r>
            <a:r>
              <a:rPr sz="1400" b="1" spc="20" dirty="0">
                <a:latin typeface="Arial"/>
                <a:cs typeface="Arial"/>
              </a:rPr>
              <a:t>i</a:t>
            </a:r>
            <a:r>
              <a:rPr sz="1400" b="1" dirty="0">
                <a:latin typeface="Arial"/>
                <a:cs typeface="Arial"/>
              </a:rPr>
              <a:t>s</a:t>
            </a:r>
            <a:r>
              <a:rPr sz="1400" b="1" spc="60" dirty="0">
                <a:latin typeface="Arial"/>
                <a:cs typeface="Arial"/>
              </a:rPr>
              <a:t>s</a:t>
            </a:r>
            <a:r>
              <a:rPr sz="1400" b="1" spc="-40" dirty="0">
                <a:latin typeface="Arial"/>
                <a:cs typeface="Arial"/>
              </a:rPr>
              <a:t>i</a:t>
            </a:r>
            <a:r>
              <a:rPr sz="1400" b="1" spc="65" dirty="0">
                <a:latin typeface="Arial"/>
                <a:cs typeface="Arial"/>
              </a:rPr>
              <a:t>o</a:t>
            </a:r>
            <a:r>
              <a:rPr sz="1400" b="1" spc="35" dirty="0">
                <a:latin typeface="Arial"/>
                <a:cs typeface="Arial"/>
              </a:rPr>
              <a:t>n</a:t>
            </a:r>
            <a:endParaRPr sz="1400" b="1" dirty="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4362450" y="6256338"/>
            <a:ext cx="742950" cy="155575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defRPr/>
            </a:pPr>
            <a:r>
              <a:rPr sz="1400" b="1" spc="15" dirty="0">
                <a:latin typeface="Arial"/>
                <a:cs typeface="Arial"/>
              </a:rPr>
              <a:t>S</a:t>
            </a:r>
            <a:r>
              <a:rPr sz="1400" b="1" spc="25" dirty="0">
                <a:latin typeface="Arial"/>
                <a:cs typeface="Arial"/>
              </a:rPr>
              <a:t>t</a:t>
            </a:r>
            <a:r>
              <a:rPr sz="1400" b="1" spc="5" dirty="0">
                <a:latin typeface="Arial"/>
                <a:cs typeface="Arial"/>
              </a:rPr>
              <a:t>a</a:t>
            </a:r>
            <a:r>
              <a:rPr sz="1400" b="1" spc="35" dirty="0">
                <a:latin typeface="Arial"/>
                <a:cs typeface="Arial"/>
              </a:rPr>
              <a:t>r</a:t>
            </a:r>
            <a:r>
              <a:rPr sz="1400" b="1" spc="-30" dirty="0">
                <a:latin typeface="Arial"/>
                <a:cs typeface="Arial"/>
              </a:rPr>
              <a:t>t</a:t>
            </a:r>
            <a:r>
              <a:rPr sz="1400" b="1" spc="20" dirty="0">
                <a:latin typeface="Arial"/>
                <a:cs typeface="Arial"/>
              </a:rPr>
              <a:t>i</a:t>
            </a:r>
            <a:r>
              <a:rPr sz="1400" b="1" spc="5" dirty="0">
                <a:latin typeface="Arial"/>
                <a:cs typeface="Arial"/>
              </a:rPr>
              <a:t>n</a:t>
            </a:r>
            <a:r>
              <a:rPr sz="1400" b="1" spc="35" dirty="0">
                <a:latin typeface="Arial"/>
                <a:cs typeface="Arial"/>
              </a:rPr>
              <a:t>g</a:t>
            </a:r>
            <a:endParaRPr sz="1400" b="1" dirty="0">
              <a:latin typeface="Arial"/>
              <a:cs typeface="Arial"/>
            </a:endParaRPr>
          </a:p>
        </p:txBody>
      </p:sp>
      <p:sp>
        <p:nvSpPr>
          <p:cNvPr id="26682" name="Rectangle 82"/>
          <p:cNvSpPr>
            <a:spLocks noChangeArrowheads="1"/>
          </p:cNvSpPr>
          <p:nvPr/>
        </p:nvSpPr>
        <p:spPr bwMode="auto">
          <a:xfrm>
            <a:off x="1112838" y="4983163"/>
            <a:ext cx="21050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GB" sz="1000" b="1" dirty="0"/>
              <a:t>Detailed  Plans Subm = 221,000</a:t>
            </a:r>
          </a:p>
        </p:txBody>
      </p:sp>
      <p:sp>
        <p:nvSpPr>
          <p:cNvPr id="26683" name="Rectangle 2"/>
          <p:cNvSpPr txBox="1">
            <a:spLocks noChangeArrowheads="1"/>
          </p:cNvSpPr>
          <p:nvPr/>
        </p:nvSpPr>
        <p:spPr bwMode="auto">
          <a:xfrm>
            <a:off x="468313" y="333375"/>
            <a:ext cx="689451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800" b="1" dirty="0">
                <a:solidFill>
                  <a:srgbClr val="009590"/>
                </a:solidFill>
              </a:rPr>
              <a:t>Context </a:t>
            </a:r>
            <a:r>
              <a:rPr lang="en-GB" sz="2800" dirty="0">
                <a:solidFill>
                  <a:srgbClr val="009590"/>
                </a:solidFill>
              </a:rPr>
              <a:t/>
            </a:r>
            <a:br>
              <a:rPr lang="en-GB" sz="2800" dirty="0">
                <a:solidFill>
                  <a:srgbClr val="009590"/>
                </a:solidFill>
              </a:rPr>
            </a:br>
            <a:r>
              <a:rPr lang="en-GB" sz="2800" dirty="0">
                <a:solidFill>
                  <a:srgbClr val="009590"/>
                </a:solidFill>
              </a:rPr>
              <a:t>New Homes in the Planning Pipeline</a:t>
            </a:r>
          </a:p>
        </p:txBody>
      </p:sp>
      <p:sp>
        <p:nvSpPr>
          <p:cNvPr id="83" name="Oval 82"/>
          <p:cNvSpPr/>
          <p:nvPr/>
        </p:nvSpPr>
        <p:spPr>
          <a:xfrm>
            <a:off x="3492500" y="5724525"/>
            <a:ext cx="2238375" cy="465138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 flipH="1">
            <a:off x="6327775" y="5443538"/>
            <a:ext cx="2638425" cy="5222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1400" dirty="0"/>
              <a:t>60-70% do start within 1 year</a:t>
            </a:r>
          </a:p>
          <a:p>
            <a:pPr>
              <a:defRPr/>
            </a:pPr>
            <a:r>
              <a:rPr lang="en-GB" sz="1400" dirty="0"/>
              <a:t>Why do others not progress?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163" y="1898650"/>
            <a:ext cx="7680325" cy="404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1" name="Rectangle 2"/>
          <p:cNvSpPr txBox="1">
            <a:spLocks noChangeArrowheads="1"/>
          </p:cNvSpPr>
          <p:nvPr/>
        </p:nvSpPr>
        <p:spPr bwMode="auto">
          <a:xfrm>
            <a:off x="468313" y="333375"/>
            <a:ext cx="689451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800" b="1" dirty="0">
                <a:solidFill>
                  <a:srgbClr val="009590"/>
                </a:solidFill>
              </a:rPr>
              <a:t>Context</a:t>
            </a:r>
            <a:r>
              <a:rPr lang="en-GB" sz="2800" dirty="0">
                <a:solidFill>
                  <a:srgbClr val="009590"/>
                </a:solidFill>
              </a:rPr>
              <a:t/>
            </a:r>
            <a:br>
              <a:rPr lang="en-GB" sz="2800" dirty="0">
                <a:solidFill>
                  <a:srgbClr val="009590"/>
                </a:solidFill>
              </a:rPr>
            </a:br>
            <a:r>
              <a:rPr lang="en-GB" sz="2800" dirty="0">
                <a:solidFill>
                  <a:srgbClr val="009590"/>
                </a:solidFill>
              </a:rPr>
              <a:t>The housebuilder perspective</a:t>
            </a:r>
          </a:p>
        </p:txBody>
      </p:sp>
      <p:sp>
        <p:nvSpPr>
          <p:cNvPr id="27652" name="TextBox 1"/>
          <p:cNvSpPr txBox="1">
            <a:spLocks noChangeArrowheads="1"/>
          </p:cNvSpPr>
          <p:nvPr/>
        </p:nvSpPr>
        <p:spPr bwMode="auto">
          <a:xfrm>
            <a:off x="825500" y="6183313"/>
            <a:ext cx="4251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400" b="1" dirty="0"/>
              <a:t>Constraints on New Home Supply</a:t>
            </a:r>
          </a:p>
          <a:p>
            <a:pPr eaLnBrk="1" hangingPunct="1"/>
            <a:r>
              <a:rPr lang="en-GB" sz="1400" b="1" dirty="0"/>
              <a:t>% house builders quoting as “major constraint”</a:t>
            </a:r>
          </a:p>
        </p:txBody>
      </p:sp>
      <p:sp>
        <p:nvSpPr>
          <p:cNvPr id="27653" name="TextBox 4"/>
          <p:cNvSpPr txBox="1">
            <a:spLocks noChangeArrowheads="1"/>
          </p:cNvSpPr>
          <p:nvPr/>
        </p:nvSpPr>
        <p:spPr bwMode="auto">
          <a:xfrm>
            <a:off x="5580063" y="6399213"/>
            <a:ext cx="30876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400" i="1" dirty="0"/>
              <a:t>Source: Monthly Survey (HBF, 2015)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732946" y="3734743"/>
            <a:ext cx="10695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 smtClean="0"/>
              <a:t>2012 Q1</a:t>
            </a:r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734697" y="4139788"/>
            <a:ext cx="10695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 smtClean="0"/>
              <a:t>2014 Q4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250825" y="1719263"/>
            <a:ext cx="6121400" cy="427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09590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srgbClr val="000000"/>
                </a:solidFill>
              </a:rPr>
              <a:t>“The planning system is not holding back house builders from delivering the homes we need.”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09590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srgbClr val="000000"/>
                </a:solidFill>
              </a:rPr>
              <a:t>Suggested planning measures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009590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srgbClr val="000000"/>
                </a:solidFill>
              </a:rPr>
              <a:t>Local fee setting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009590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srgbClr val="000000"/>
                </a:solidFill>
              </a:rPr>
              <a:t>More robust viability assessment process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009590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srgbClr val="000000"/>
                </a:solidFill>
              </a:rPr>
              <a:t>Access to growth funds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009590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srgbClr val="000000"/>
                </a:solidFill>
              </a:rPr>
              <a:t>Review CIL process &amp; pooling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09590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srgbClr val="000000"/>
                </a:solidFill>
              </a:rPr>
              <a:t>Other measures: skills to build, council capacity to build, better use of public land, RTB &amp; social rent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09590"/>
              </a:buClr>
              <a:buFont typeface="Wingdings" pitchFamily="2" charset="2"/>
              <a:buChar char="§"/>
            </a:pPr>
            <a:endParaRPr lang="en-GB" sz="2400" dirty="0">
              <a:solidFill>
                <a:srgbClr val="0000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9590"/>
              </a:buClr>
              <a:buFont typeface="Wingdings" pitchFamily="2" charset="2"/>
              <a:buChar char="§"/>
            </a:pPr>
            <a:endParaRPr lang="en-GB" sz="2400" dirty="0">
              <a:solidFill>
                <a:srgbClr val="0000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9590"/>
              </a:buClr>
              <a:buFont typeface="Wingdings" pitchFamily="2" charset="2"/>
              <a:buChar char="§"/>
            </a:pPr>
            <a:endParaRPr lang="en-GB" sz="2400" dirty="0">
              <a:solidFill>
                <a:srgbClr val="0000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9590"/>
              </a:buClr>
              <a:buFont typeface="Wingdings" pitchFamily="2" charset="2"/>
              <a:buChar char="§"/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8675" name="Rectangle 2"/>
          <p:cNvSpPr txBox="1">
            <a:spLocks noChangeArrowheads="1"/>
          </p:cNvSpPr>
          <p:nvPr/>
        </p:nvSpPr>
        <p:spPr bwMode="auto">
          <a:xfrm>
            <a:off x="468313" y="333375"/>
            <a:ext cx="689451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800" b="1" dirty="0">
                <a:solidFill>
                  <a:srgbClr val="009590"/>
                </a:solidFill>
              </a:rPr>
              <a:t>Context</a:t>
            </a:r>
            <a:r>
              <a:rPr lang="en-GB" sz="2800" dirty="0">
                <a:solidFill>
                  <a:srgbClr val="009590"/>
                </a:solidFill>
              </a:rPr>
              <a:t/>
            </a:r>
            <a:br>
              <a:rPr lang="en-GB" sz="2800" dirty="0">
                <a:solidFill>
                  <a:srgbClr val="009590"/>
                </a:solidFill>
              </a:rPr>
            </a:br>
            <a:r>
              <a:rPr lang="en-GB" sz="2800" dirty="0">
                <a:solidFill>
                  <a:srgbClr val="009590"/>
                </a:solidFill>
              </a:rPr>
              <a:t>Supporting Housing: LGA position</a:t>
            </a: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2838" y="2708275"/>
            <a:ext cx="2679700" cy="3833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8" y="1584325"/>
            <a:ext cx="8699500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699" name="Rectangle 2"/>
          <p:cNvSpPr txBox="1">
            <a:spLocks noChangeArrowheads="1"/>
          </p:cNvSpPr>
          <p:nvPr/>
        </p:nvSpPr>
        <p:spPr bwMode="auto">
          <a:xfrm>
            <a:off x="468313" y="333375"/>
            <a:ext cx="689451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800" b="1" dirty="0">
                <a:solidFill>
                  <a:srgbClr val="009590"/>
                </a:solidFill>
              </a:rPr>
              <a:t>Context</a:t>
            </a:r>
          </a:p>
          <a:p>
            <a:r>
              <a:rPr lang="en-GB" sz="2400" dirty="0">
                <a:solidFill>
                  <a:srgbClr val="009590"/>
                </a:solidFill>
              </a:rPr>
              <a:t>What measures could boost housing supply</a:t>
            </a:r>
          </a:p>
        </p:txBody>
      </p:sp>
      <p:sp>
        <p:nvSpPr>
          <p:cNvPr id="29700" name="TextBox 1"/>
          <p:cNvSpPr txBox="1">
            <a:spLocks noChangeArrowheads="1"/>
          </p:cNvSpPr>
          <p:nvPr/>
        </p:nvSpPr>
        <p:spPr bwMode="auto">
          <a:xfrm>
            <a:off x="3281363" y="6399213"/>
            <a:ext cx="55657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400" i="1" dirty="0"/>
              <a:t>Source: Gaining Ground: Housebuilding Report 2015 (Knight Frank)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5" y="1493838"/>
            <a:ext cx="7019925" cy="515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3" name="Rectangle 2"/>
          <p:cNvSpPr txBox="1">
            <a:spLocks noChangeArrowheads="1"/>
          </p:cNvSpPr>
          <p:nvPr/>
        </p:nvSpPr>
        <p:spPr bwMode="auto">
          <a:xfrm>
            <a:off x="468313" y="333375"/>
            <a:ext cx="689451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800" b="1" dirty="0">
                <a:solidFill>
                  <a:srgbClr val="009590"/>
                </a:solidFill>
              </a:rPr>
              <a:t>Context</a:t>
            </a:r>
          </a:p>
          <a:p>
            <a:r>
              <a:rPr lang="en-GB" sz="2400" dirty="0">
                <a:solidFill>
                  <a:srgbClr val="009590"/>
                </a:solidFill>
              </a:rPr>
              <a:t>A plethora of programmes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250825" y="2079625"/>
            <a:ext cx="6707188" cy="427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09590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srgbClr val="000000"/>
                </a:solidFill>
              </a:rPr>
              <a:t>In your groups, discuss your perspectives on the issues &amp; challenges -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09590"/>
              </a:buClr>
              <a:buFont typeface="Wingdings" pitchFamily="2" charset="2"/>
              <a:buChar char="§"/>
            </a:pPr>
            <a:endParaRPr lang="en-GB" sz="2400" dirty="0">
              <a:solidFill>
                <a:srgbClr val="000000"/>
              </a:solidFill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rgbClr val="009590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srgbClr val="000000"/>
                </a:solidFill>
              </a:rPr>
              <a:t>Do you have examples of sites not progressing in your areas?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009590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srgbClr val="000000"/>
                </a:solidFill>
              </a:rPr>
              <a:t>Do you know why?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009590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srgbClr val="000000"/>
                </a:solidFill>
              </a:rPr>
              <a:t>What can be done</a:t>
            </a:r>
            <a:r>
              <a:rPr lang="en-GB" sz="2400" dirty="0" smtClean="0">
                <a:solidFill>
                  <a:srgbClr val="000000"/>
                </a:solidFill>
              </a:rPr>
              <a:t>?</a:t>
            </a:r>
          </a:p>
          <a:p>
            <a:pPr lvl="1" eaLnBrk="0" hangingPunct="0">
              <a:spcBef>
                <a:spcPct val="20000"/>
              </a:spcBef>
              <a:buClr>
                <a:srgbClr val="009590"/>
              </a:buClr>
            </a:pPr>
            <a:r>
              <a:rPr lang="en-GB" sz="2400" dirty="0" smtClean="0">
                <a:solidFill>
                  <a:srgbClr val="000000"/>
                </a:solidFill>
              </a:rPr>
              <a:t>	</a:t>
            </a:r>
          </a:p>
          <a:p>
            <a:pPr lvl="1" eaLnBrk="0" hangingPunct="0">
              <a:spcBef>
                <a:spcPct val="20000"/>
              </a:spcBef>
              <a:buClr>
                <a:srgbClr val="009590"/>
              </a:buClr>
            </a:pPr>
            <a:r>
              <a:rPr lang="en-GB" sz="2400" i="1" dirty="0" smtClean="0">
                <a:solidFill>
                  <a:srgbClr val="000000"/>
                </a:solidFill>
              </a:rPr>
              <a:t>20 mins round table</a:t>
            </a:r>
          </a:p>
          <a:p>
            <a:pPr lvl="1" eaLnBrk="0" hangingPunct="0">
              <a:spcBef>
                <a:spcPct val="20000"/>
              </a:spcBef>
              <a:buClr>
                <a:srgbClr val="009590"/>
              </a:buClr>
            </a:pPr>
            <a:r>
              <a:rPr lang="en-GB" sz="2400" i="1" dirty="0" smtClean="0">
                <a:solidFill>
                  <a:srgbClr val="000000"/>
                </a:solidFill>
              </a:rPr>
              <a:t>discussions</a:t>
            </a:r>
            <a:endParaRPr lang="en-GB" sz="2400" i="1" dirty="0">
              <a:solidFill>
                <a:srgbClr val="000000"/>
              </a:solidFill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rgbClr val="009590"/>
              </a:buClr>
              <a:buFont typeface="Wingdings" pitchFamily="2" charset="2"/>
              <a:buChar char="§"/>
            </a:pPr>
            <a:endParaRPr lang="en-GB" sz="2400" dirty="0">
              <a:solidFill>
                <a:srgbClr val="0000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9590"/>
              </a:buClr>
              <a:buFont typeface="Wingdings" pitchFamily="2" charset="2"/>
              <a:buChar char="§"/>
            </a:pPr>
            <a:endParaRPr lang="en-GB" sz="2400" dirty="0">
              <a:solidFill>
                <a:srgbClr val="0000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9590"/>
              </a:buClr>
              <a:buFont typeface="Wingdings" pitchFamily="2" charset="2"/>
              <a:buChar char="§"/>
            </a:pPr>
            <a:endParaRPr lang="en-GB" sz="2400" dirty="0">
              <a:solidFill>
                <a:srgbClr val="0000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9590"/>
              </a:buClr>
              <a:buFont typeface="Wingdings" pitchFamily="2" charset="2"/>
              <a:buChar char="§"/>
            </a:pPr>
            <a:endParaRPr lang="en-GB" sz="2400" dirty="0">
              <a:solidFill>
                <a:srgbClr val="0000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9590"/>
              </a:buClr>
              <a:buFont typeface="Wingdings" pitchFamily="2" charset="2"/>
              <a:buChar char="§"/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1747" name="Rectangle 2"/>
          <p:cNvSpPr txBox="1">
            <a:spLocks noChangeArrowheads="1"/>
          </p:cNvSpPr>
          <p:nvPr/>
        </p:nvSpPr>
        <p:spPr bwMode="auto">
          <a:xfrm>
            <a:off x="468313" y="333375"/>
            <a:ext cx="689451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800" b="1" dirty="0">
                <a:solidFill>
                  <a:srgbClr val="009590"/>
                </a:solidFill>
              </a:rPr>
              <a:t>Reflections from practice</a:t>
            </a:r>
            <a:r>
              <a:rPr lang="en-GB" sz="2800" dirty="0">
                <a:solidFill>
                  <a:srgbClr val="009590"/>
                </a:solidFill>
              </a:rPr>
              <a:t/>
            </a:r>
            <a:br>
              <a:rPr lang="en-GB" sz="2800" dirty="0">
                <a:solidFill>
                  <a:srgbClr val="009590"/>
                </a:solidFill>
              </a:rPr>
            </a:br>
            <a:r>
              <a:rPr lang="en-GB" sz="2800" dirty="0">
                <a:solidFill>
                  <a:srgbClr val="009590"/>
                </a:solidFill>
              </a:rPr>
              <a:t>Discussions</a:t>
            </a:r>
          </a:p>
        </p:txBody>
      </p:sp>
      <p:pic>
        <p:nvPicPr>
          <p:cNvPr id="31748" name="Picture 2" descr="http://www.metallixrefining.com/wp-content/uploads/2014/07/The-World-Gold-Council-recently-convened-a-roundtable-discussion-regarding-the-London-Gold-Fix_698_644311_0_14084254_500-260x184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7425" y="3833813"/>
            <a:ext cx="39147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06825" y="2968935"/>
            <a:ext cx="4976813" cy="1000125"/>
          </a:xfrm>
        </p:spPr>
        <p:txBody>
          <a:bodyPr/>
          <a:lstStyle/>
          <a:p>
            <a:pPr eaLnBrk="1" hangingPunct="1"/>
            <a:r>
              <a:rPr lang="en-GB" sz="4000" b="1" dirty="0" smtClean="0">
                <a:latin typeface="Arial" charset="0"/>
                <a:cs typeface="Arial" charset="0"/>
              </a:rPr>
              <a:t>Delivering a positive planning service</a:t>
            </a:r>
            <a:br>
              <a:rPr lang="en-GB" sz="4000" b="1" dirty="0" smtClean="0">
                <a:latin typeface="Arial" charset="0"/>
                <a:cs typeface="Arial" charset="0"/>
              </a:rPr>
            </a:br>
            <a:r>
              <a:rPr lang="en-GB" sz="1400" b="1" dirty="0" smtClean="0">
                <a:latin typeface="Arial" charset="0"/>
                <a:cs typeface="Arial" charset="0"/>
              </a:rPr>
              <a:t/>
            </a:r>
            <a:br>
              <a:rPr lang="en-GB" sz="1400" b="1" dirty="0" smtClean="0">
                <a:latin typeface="Arial" charset="0"/>
                <a:cs typeface="Arial" charset="0"/>
              </a:rPr>
            </a:br>
            <a:r>
              <a:rPr lang="en-GB" sz="2400" b="1" dirty="0" smtClean="0">
                <a:latin typeface="Arial" charset="0"/>
                <a:cs typeface="Arial" charset="0"/>
              </a:rPr>
              <a:t>Kristy Ingles</a:t>
            </a:r>
            <a:br>
              <a:rPr lang="en-GB" sz="2400" b="1" dirty="0" smtClean="0">
                <a:latin typeface="Arial" charset="0"/>
                <a:cs typeface="Arial" charset="0"/>
              </a:rPr>
            </a:br>
            <a:r>
              <a:rPr lang="en-GB" sz="2400" b="1" dirty="0" smtClean="0">
                <a:latin typeface="Arial" charset="0"/>
                <a:cs typeface="Arial" charset="0"/>
              </a:rPr>
              <a:t>Development Services Manager</a:t>
            </a:r>
            <a:br>
              <a:rPr lang="en-GB" sz="2400" b="1" dirty="0" smtClean="0">
                <a:latin typeface="Arial" charset="0"/>
                <a:cs typeface="Arial" charset="0"/>
              </a:rPr>
            </a:br>
            <a:r>
              <a:rPr lang="en-GB" sz="2400" b="1" dirty="0" smtClean="0">
                <a:latin typeface="Arial" charset="0"/>
                <a:cs typeface="Arial" charset="0"/>
              </a:rPr>
              <a:t>Blaby District Council</a:t>
            </a:r>
            <a:r>
              <a:rPr lang="en-GB" sz="4000" b="1" dirty="0" smtClean="0">
                <a:latin typeface="Arial" charset="0"/>
                <a:cs typeface="Arial" charset="0"/>
              </a:rPr>
              <a:t/>
            </a:r>
            <a:br>
              <a:rPr lang="en-GB" sz="4000" b="1" dirty="0" smtClean="0">
                <a:latin typeface="Arial" charset="0"/>
                <a:cs typeface="Arial" charset="0"/>
              </a:rPr>
            </a:br>
            <a:endParaRPr lang="en-GB" sz="3200" b="1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255" y="98630"/>
            <a:ext cx="5329935" cy="945105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7030A0"/>
                </a:solidFill>
              </a:rPr>
              <a:t>Blaby District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8750"/>
            <a:ext cx="8229600" cy="5175575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The District covers 129km</a:t>
            </a:r>
            <a:r>
              <a:rPr lang="en-GB" baseline="30000" dirty="0" smtClean="0"/>
              <a:t>2</a:t>
            </a:r>
          </a:p>
          <a:p>
            <a:r>
              <a:rPr lang="en-GB" dirty="0" smtClean="0"/>
              <a:t>Situated in the East Midlands to the south west of Leicester</a:t>
            </a:r>
          </a:p>
          <a:p>
            <a:r>
              <a:rPr lang="en-GB" dirty="0" smtClean="0"/>
              <a:t>The District is made up of diverse settlements; being a mix of urban and rural settlements</a:t>
            </a:r>
          </a:p>
          <a:p>
            <a:r>
              <a:rPr lang="en-GB" dirty="0" smtClean="0"/>
              <a:t>Large scale business parks and many major business headquarters are located in the District</a:t>
            </a:r>
          </a:p>
          <a:p>
            <a:r>
              <a:rPr lang="en-GB" dirty="0" smtClean="0"/>
              <a:t>Unemployment rate of 0.8%</a:t>
            </a:r>
          </a:p>
          <a:p>
            <a:r>
              <a:rPr lang="en-GB" dirty="0" smtClean="0"/>
              <a:t>Population of 95,000; expected to increase to 102,000 by 2021</a:t>
            </a:r>
          </a:p>
          <a:p>
            <a:r>
              <a:rPr lang="en-GB" dirty="0" smtClean="0"/>
              <a:t>Average house price is 7.2 times the average salary in the District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2658" y="207962"/>
            <a:ext cx="24145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096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2303463"/>
            <a:ext cx="4283075" cy="3240087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Arial" charset="0"/>
                <a:cs typeface="Arial" charset="0"/>
              </a:rPr>
              <a:t>Context &amp; Scene Setting</a:t>
            </a:r>
          </a:p>
          <a:p>
            <a:pPr eaLnBrk="1" hangingPunct="1"/>
            <a:r>
              <a:rPr lang="en-GB" dirty="0" smtClean="0">
                <a:latin typeface="Arial" charset="0"/>
                <a:cs typeface="Arial" charset="0"/>
              </a:rPr>
              <a:t>Reflections from practice</a:t>
            </a:r>
          </a:p>
          <a:p>
            <a:pPr eaLnBrk="1" hangingPunct="1"/>
            <a:r>
              <a:rPr lang="en-GB" dirty="0" smtClean="0">
                <a:latin typeface="Arial" charset="0"/>
                <a:cs typeface="Arial" charset="0"/>
              </a:rPr>
              <a:t>Delivering a positive planning service - Blaby District Council</a:t>
            </a:r>
          </a:p>
          <a:p>
            <a:pPr eaLnBrk="1" hangingPunct="1"/>
            <a:r>
              <a:rPr lang="en-GB" dirty="0" smtClean="0">
                <a:latin typeface="Arial" charset="0"/>
                <a:cs typeface="Arial" charset="0"/>
              </a:rPr>
              <a:t>What can the planning system do?</a:t>
            </a:r>
          </a:p>
          <a:p>
            <a:pPr eaLnBrk="1" hangingPunct="1"/>
            <a:r>
              <a:rPr lang="en-GB" dirty="0" smtClean="0">
                <a:latin typeface="Arial" charset="0"/>
                <a:cs typeface="Arial" charset="0"/>
              </a:rPr>
              <a:t>Discussion &amp; shared experiences</a:t>
            </a:r>
          </a:p>
        </p:txBody>
      </p:sp>
      <p:sp>
        <p:nvSpPr>
          <p:cNvPr id="16387" name="Rectangle 2"/>
          <p:cNvSpPr txBox="1">
            <a:spLocks noChangeArrowheads="1"/>
          </p:cNvSpPr>
          <p:nvPr/>
        </p:nvSpPr>
        <p:spPr bwMode="auto">
          <a:xfrm>
            <a:off x="468313" y="333375"/>
            <a:ext cx="64436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800" b="1" dirty="0">
                <a:solidFill>
                  <a:srgbClr val="009590"/>
                </a:solidFill>
              </a:rPr>
              <a:t>Getting development back on track</a:t>
            </a:r>
          </a:p>
          <a:p>
            <a:r>
              <a:rPr lang="en-GB" sz="2800" dirty="0">
                <a:solidFill>
                  <a:srgbClr val="009590"/>
                </a:solidFill>
              </a:rPr>
              <a:t>What we’ll cover</a:t>
            </a:r>
          </a:p>
        </p:txBody>
      </p:sp>
      <p:pic>
        <p:nvPicPr>
          <p:cNvPr id="16388" name="Picture 6" descr="http://getentrepreneurial.com/wp-content/uploads/2014/01/3-Simple-Steps-to-Get-Your-Business-on-Track-in-2014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493838"/>
            <a:ext cx="5200650" cy="445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6544" y="233645"/>
            <a:ext cx="8235915" cy="1215135"/>
          </a:xfrm>
        </p:spPr>
        <p:txBody>
          <a:bodyPr/>
          <a:lstStyle/>
          <a:p>
            <a:r>
              <a:rPr lang="en-GB" b="1" dirty="0">
                <a:solidFill>
                  <a:srgbClr val="4E096D"/>
                </a:solidFill>
              </a:rPr>
              <a:t>A Positive Planning Service</a:t>
            </a:r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7034" y="1403775"/>
            <a:ext cx="4073525" cy="429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28624" y="1403775"/>
            <a:ext cx="4278391" cy="4230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4E096D"/>
              </a:buClr>
              <a:buSzPct val="85000"/>
              <a:buFont typeface="Wingdings" pitchFamily="2" charset="2"/>
              <a:buChar char="q"/>
            </a:pPr>
            <a:r>
              <a:rPr lang="en-GB" sz="2400" dirty="0">
                <a:solidFill>
                  <a:srgbClr val="000000"/>
                </a:solidFill>
              </a:rPr>
              <a:t>Fighting back from special measures</a:t>
            </a:r>
          </a:p>
          <a:p>
            <a:pPr marL="342900" indent="-342900">
              <a:spcBef>
                <a:spcPct val="20000"/>
              </a:spcBef>
              <a:buClr>
                <a:srgbClr val="4E096D"/>
              </a:buClr>
              <a:buSzPct val="85000"/>
              <a:buFont typeface="Wingdings" pitchFamily="2" charset="2"/>
              <a:buChar char="q"/>
            </a:pPr>
            <a:r>
              <a:rPr lang="en-GB" sz="2400" dirty="0">
                <a:solidFill>
                  <a:srgbClr val="000000"/>
                </a:solidFill>
              </a:rPr>
              <a:t>Comprehensive service approach</a:t>
            </a:r>
          </a:p>
          <a:p>
            <a:pPr marL="342900" indent="-342900">
              <a:spcBef>
                <a:spcPct val="20000"/>
              </a:spcBef>
              <a:buClr>
                <a:srgbClr val="4E096D"/>
              </a:buClr>
              <a:buSzPct val="85000"/>
              <a:buFont typeface="Wingdings" pitchFamily="2" charset="2"/>
              <a:buChar char="q"/>
            </a:pPr>
            <a:r>
              <a:rPr lang="en-GB" sz="2400" dirty="0">
                <a:solidFill>
                  <a:srgbClr val="000000"/>
                </a:solidFill>
              </a:rPr>
              <a:t>Customers</a:t>
            </a:r>
          </a:p>
          <a:p>
            <a:pPr marL="342900" indent="-342900">
              <a:spcBef>
                <a:spcPct val="20000"/>
              </a:spcBef>
              <a:buClr>
                <a:srgbClr val="4E096D"/>
              </a:buClr>
              <a:buSzPct val="85000"/>
              <a:buFont typeface="Wingdings" pitchFamily="2" charset="2"/>
              <a:buChar char="q"/>
            </a:pPr>
            <a:r>
              <a:rPr lang="en-GB" sz="2400" dirty="0">
                <a:solidFill>
                  <a:srgbClr val="000000"/>
                </a:solidFill>
              </a:rPr>
              <a:t>Members</a:t>
            </a:r>
          </a:p>
          <a:p>
            <a:pPr marL="342900" indent="-342900">
              <a:spcBef>
                <a:spcPct val="20000"/>
              </a:spcBef>
              <a:buClr>
                <a:srgbClr val="4E096D"/>
              </a:buClr>
              <a:buSzPct val="85000"/>
              <a:buFont typeface="Wingdings" pitchFamily="2" charset="2"/>
              <a:buChar char="q"/>
            </a:pPr>
            <a:r>
              <a:rPr lang="en-GB" sz="2400" dirty="0">
                <a:solidFill>
                  <a:srgbClr val="000000"/>
                </a:solidFill>
              </a:rPr>
              <a:t>Staff</a:t>
            </a:r>
          </a:p>
          <a:p>
            <a:pPr marL="342900" indent="-342900">
              <a:spcBef>
                <a:spcPct val="20000"/>
              </a:spcBef>
              <a:buClr>
                <a:srgbClr val="4E096D"/>
              </a:buClr>
              <a:buSzPct val="85000"/>
              <a:buFont typeface="Wingdings" pitchFamily="2" charset="2"/>
              <a:buChar char="q"/>
            </a:pPr>
            <a:r>
              <a:rPr lang="en-GB" sz="2400" dirty="0" smtClean="0">
                <a:solidFill>
                  <a:srgbClr val="000000"/>
                </a:solidFill>
              </a:rPr>
              <a:t>What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smtClean="0">
                <a:solidFill>
                  <a:srgbClr val="000000"/>
                </a:solidFill>
              </a:rPr>
              <a:t>has </a:t>
            </a:r>
            <a:r>
              <a:rPr lang="en-GB" sz="2400" dirty="0">
                <a:solidFill>
                  <a:srgbClr val="000000"/>
                </a:solidFill>
              </a:rPr>
              <a:t>worked well</a:t>
            </a:r>
          </a:p>
          <a:p>
            <a:pPr marL="342900" indent="-342900">
              <a:spcBef>
                <a:spcPct val="20000"/>
              </a:spcBef>
              <a:buClr>
                <a:srgbClr val="4E096D"/>
              </a:buClr>
              <a:buSzPct val="85000"/>
              <a:buFont typeface="Wingdings" pitchFamily="2" charset="2"/>
              <a:buChar char="q"/>
            </a:pPr>
            <a:r>
              <a:rPr lang="en-GB" sz="2400" dirty="0">
                <a:solidFill>
                  <a:srgbClr val="000000"/>
                </a:solidFill>
              </a:rPr>
              <a:t>On-going challenges</a:t>
            </a:r>
          </a:p>
          <a:p>
            <a:pPr marL="342900" indent="-342900">
              <a:spcBef>
                <a:spcPct val="20000"/>
              </a:spcBef>
              <a:buClr>
                <a:srgbClr val="4E096D"/>
              </a:buClr>
              <a:buSzPct val="85000"/>
              <a:buFont typeface="Wingdings" pitchFamily="2" charset="2"/>
              <a:buChar char="q"/>
            </a:pPr>
            <a:endParaRPr lang="en-GB" sz="2400" dirty="0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rgbClr val="4E096D"/>
              </a:buClr>
              <a:buSzPct val="85000"/>
              <a:buFont typeface="Wingdings" pitchFamily="2" charset="2"/>
              <a:buChar char="q"/>
            </a:pPr>
            <a:endParaRPr lang="en-GB" sz="2400" dirty="0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rgbClr val="4E096D"/>
              </a:buClr>
              <a:buSzPct val="85000"/>
              <a:buFont typeface="Wingdings" pitchFamily="2" charset="2"/>
              <a:buChar char="q"/>
            </a:pPr>
            <a:endParaRPr lang="en-GB" sz="2400" dirty="0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rgbClr val="4E096D"/>
              </a:buClr>
              <a:buSzPct val="85000"/>
              <a:buFont typeface="Wingdings" pitchFamily="2" charset="2"/>
              <a:buChar char="q"/>
            </a:pPr>
            <a:endParaRPr lang="en-GB" sz="2400" dirty="0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rgbClr val="4E096D"/>
              </a:buClr>
              <a:buFont typeface="Wingdings" pitchFamily="2" charset="2"/>
              <a:buChar char="q"/>
            </a:pPr>
            <a:endParaRPr lang="en-GB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03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57250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761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Line 2"/>
          <p:cNvSpPr>
            <a:spLocks noChangeShapeType="1"/>
          </p:cNvSpPr>
          <p:nvPr/>
        </p:nvSpPr>
        <p:spPr bwMode="auto">
          <a:xfrm>
            <a:off x="539750" y="5703888"/>
            <a:ext cx="7993063" cy="0"/>
          </a:xfrm>
          <a:prstGeom prst="line">
            <a:avLst/>
          </a:prstGeom>
          <a:noFill/>
          <a:ln w="28575">
            <a:solidFill>
              <a:srgbClr val="84ADA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3494" name="TextBox 3"/>
          <p:cNvSpPr txBox="1">
            <a:spLocks noChangeArrowheads="1"/>
          </p:cNvSpPr>
          <p:nvPr/>
        </p:nvSpPr>
        <p:spPr bwMode="auto">
          <a:xfrm>
            <a:off x="179512" y="692696"/>
            <a:ext cx="87849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 b="1" dirty="0" smtClean="0">
                <a:solidFill>
                  <a:srgbClr val="000000"/>
                </a:solidFill>
              </a:rPr>
              <a:t>Start with good, reliable data</a:t>
            </a:r>
            <a:endParaRPr lang="en-GB" altLang="en-US" sz="4800" b="1" dirty="0">
              <a:solidFill>
                <a:srgbClr val="000000"/>
              </a:solidFill>
            </a:endParaRPr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772817"/>
            <a:ext cx="7993062" cy="393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375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5" descr="Stairs for Ji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35224" y="202927"/>
            <a:ext cx="4225208" cy="6557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8" name="Picture 4" descr="39 Ste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599" y="188640"/>
            <a:ext cx="3950776" cy="6569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Text Box 5"/>
          <p:cNvSpPr txBox="1">
            <a:spLocks noChangeArrowheads="1"/>
          </p:cNvSpPr>
          <p:nvPr/>
        </p:nvSpPr>
        <p:spPr bwMode="auto">
          <a:xfrm rot="-2064282">
            <a:off x="547463" y="1315184"/>
            <a:ext cx="4297699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5000" b="1" dirty="0">
                <a:solidFill>
                  <a:srgbClr val="FF0000"/>
                </a:solidFill>
                <a:latin typeface="Gulim" pitchFamily="34" charset="-127"/>
              </a:rPr>
              <a:t>279</a:t>
            </a:r>
          </a:p>
        </p:txBody>
      </p:sp>
    </p:spTree>
    <p:extLst>
      <p:ext uri="{BB962C8B-B14F-4D97-AF65-F5344CB8AC3E}">
        <p14:creationId xmlns:p14="http://schemas.microsoft.com/office/powerpoint/2010/main" val="368127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1111250"/>
            <a:ext cx="9177338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646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73725" y="0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algn="l" eaLnBrk="1" hangingPunct="1"/>
            <a:r>
              <a:rPr lang="en-GB" b="1" dirty="0" smtClean="0"/>
              <a:t>Our Purpose…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13385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z="7200" b="1" dirty="0" smtClean="0">
                <a:solidFill>
                  <a:srgbClr val="00B050"/>
                </a:solidFill>
              </a:rPr>
              <a:t>To ensure development is acceptable in planning terms.</a:t>
            </a:r>
          </a:p>
        </p:txBody>
      </p:sp>
    </p:spTree>
    <p:extLst>
      <p:ext uri="{BB962C8B-B14F-4D97-AF65-F5344CB8AC3E}">
        <p14:creationId xmlns:p14="http://schemas.microsoft.com/office/powerpoint/2010/main" val="248578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1143000"/>
          </a:xfrm>
        </p:spPr>
        <p:txBody>
          <a:bodyPr/>
          <a:lstStyle/>
          <a:p>
            <a:pPr eaLnBrk="1" hangingPunct="1"/>
            <a:r>
              <a:rPr lang="en-GB" b="1" dirty="0" smtClean="0"/>
              <a:t>Who are our Customers?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 smtClean="0"/>
              <a:t>Our Customer…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b="1" dirty="0" smtClean="0"/>
              <a:t>The person making an application or a pre-application request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 smtClean="0"/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/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 smtClean="0"/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/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 smtClean="0"/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 smtClean="0"/>
              <a:t>Everyone else is a 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 smtClean="0"/>
              <a:t>Stakeholder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 smtClean="0"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0275" y="2636838"/>
            <a:ext cx="3935413" cy="404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own Arrow 3"/>
          <p:cNvSpPr/>
          <p:nvPr/>
        </p:nvSpPr>
        <p:spPr>
          <a:xfrm>
            <a:off x="7669213" y="2708275"/>
            <a:ext cx="431800" cy="18938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 rot="13789970">
            <a:off x="4279901" y="4040187"/>
            <a:ext cx="431800" cy="15081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 rot="16200000">
            <a:off x="5083176" y="5338762"/>
            <a:ext cx="431800" cy="15081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2535" name="TextBox 5"/>
          <p:cNvSpPr txBox="1">
            <a:spLocks noChangeArrowheads="1"/>
          </p:cNvSpPr>
          <p:nvPr/>
        </p:nvSpPr>
        <p:spPr bwMode="auto">
          <a:xfrm>
            <a:off x="2484438" y="5832475"/>
            <a:ext cx="22320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defRPr/>
            </a:pPr>
            <a:r>
              <a:rPr lang="en-GB" sz="2600" dirty="0">
                <a:solidFill>
                  <a:srgbClr val="000000"/>
                </a:solidFill>
                <a:latin typeface="Arial"/>
              </a:rPr>
              <a:t>The Planner!</a:t>
            </a:r>
          </a:p>
          <a:p>
            <a:pPr>
              <a:defRPr/>
            </a:pPr>
            <a:endParaRPr lang="en-GB" sz="28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02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" descr="H:\Desktop\Systems thinking\Picture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0"/>
            <a:ext cx="8569325" cy="695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150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Line 2"/>
          <p:cNvSpPr>
            <a:spLocks noChangeShapeType="1"/>
          </p:cNvSpPr>
          <p:nvPr/>
        </p:nvSpPr>
        <p:spPr bwMode="auto">
          <a:xfrm>
            <a:off x="539750" y="5703888"/>
            <a:ext cx="7993063" cy="0"/>
          </a:xfrm>
          <a:prstGeom prst="line">
            <a:avLst/>
          </a:prstGeom>
          <a:noFill/>
          <a:ln w="28575">
            <a:solidFill>
              <a:srgbClr val="84ADA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5778500"/>
            <a:ext cx="118745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2051050" y="5978525"/>
            <a:ext cx="5184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>
                <a:solidFill>
                  <a:srgbClr val="794E89"/>
                </a:solidFill>
              </a:rPr>
              <a:t>Blaby Lean</a:t>
            </a:r>
            <a:r>
              <a:rPr lang="en-GB" altLang="en-US" sz="2400" dirty="0">
                <a:solidFill>
                  <a:srgbClr val="9900CC"/>
                </a:solidFill>
              </a:rPr>
              <a:t> </a:t>
            </a:r>
            <a:r>
              <a:rPr lang="en-GB" altLang="en-US" sz="2400" dirty="0">
                <a:solidFill>
                  <a:srgbClr val="794E89"/>
                </a:solidFill>
              </a:rPr>
              <a:t>Thinking</a:t>
            </a:r>
          </a:p>
        </p:txBody>
      </p:sp>
      <p:sp>
        <p:nvSpPr>
          <p:cNvPr id="63494" name="TextBox 3"/>
          <p:cNvSpPr txBox="1">
            <a:spLocks noChangeArrowheads="1"/>
          </p:cNvSpPr>
          <p:nvPr/>
        </p:nvSpPr>
        <p:spPr bwMode="auto">
          <a:xfrm>
            <a:off x="684213" y="278650"/>
            <a:ext cx="7848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 b="1" dirty="0" smtClean="0">
                <a:solidFill>
                  <a:srgbClr val="000000"/>
                </a:solidFill>
              </a:rPr>
              <a:t>Performance</a:t>
            </a:r>
            <a:endParaRPr lang="en-GB" altLang="en-US" sz="4800" b="1" dirty="0">
              <a:solidFill>
                <a:srgbClr val="000000"/>
              </a:solidFill>
            </a:endParaRP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358770"/>
            <a:ext cx="7993063" cy="4161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900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Line 2"/>
          <p:cNvSpPr>
            <a:spLocks noChangeShapeType="1"/>
          </p:cNvSpPr>
          <p:nvPr/>
        </p:nvSpPr>
        <p:spPr bwMode="auto">
          <a:xfrm>
            <a:off x="539750" y="5703888"/>
            <a:ext cx="7993063" cy="0"/>
          </a:xfrm>
          <a:prstGeom prst="line">
            <a:avLst/>
          </a:prstGeom>
          <a:noFill/>
          <a:ln w="28575">
            <a:solidFill>
              <a:srgbClr val="84ADA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5778500"/>
            <a:ext cx="118745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2051050" y="5978525"/>
            <a:ext cx="5184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>
                <a:solidFill>
                  <a:srgbClr val="794E89"/>
                </a:solidFill>
              </a:rPr>
              <a:t>Blaby Lean</a:t>
            </a:r>
            <a:r>
              <a:rPr lang="en-GB" altLang="en-US" sz="2400" dirty="0">
                <a:solidFill>
                  <a:srgbClr val="9900CC"/>
                </a:solidFill>
              </a:rPr>
              <a:t> </a:t>
            </a:r>
            <a:r>
              <a:rPr lang="en-GB" altLang="en-US" sz="2400" dirty="0">
                <a:solidFill>
                  <a:srgbClr val="794E89"/>
                </a:solidFill>
              </a:rPr>
              <a:t>Thinking</a:t>
            </a:r>
          </a:p>
        </p:txBody>
      </p:sp>
      <p:sp>
        <p:nvSpPr>
          <p:cNvPr id="63494" name="TextBox 3"/>
          <p:cNvSpPr txBox="1">
            <a:spLocks noChangeArrowheads="1"/>
          </p:cNvSpPr>
          <p:nvPr/>
        </p:nvSpPr>
        <p:spPr bwMode="auto">
          <a:xfrm>
            <a:off x="684213" y="368660"/>
            <a:ext cx="7848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 b="1" dirty="0" smtClean="0">
                <a:solidFill>
                  <a:srgbClr val="000000"/>
                </a:solidFill>
              </a:rPr>
              <a:t>Savings - Financial</a:t>
            </a:r>
            <a:endParaRPr lang="en-GB" altLang="en-US" sz="4800" b="1" dirty="0">
              <a:solidFill>
                <a:srgbClr val="000000"/>
              </a:solidFill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49" y="1448780"/>
            <a:ext cx="7993063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80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701675" y="3473450"/>
            <a:ext cx="2339975" cy="26114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96888" y="1960563"/>
            <a:ext cx="7989887" cy="5068887"/>
          </a:xfrm>
        </p:spPr>
        <p:txBody>
          <a:bodyPr/>
          <a:lstStyle/>
          <a:p>
            <a:r>
              <a:rPr lang="en-GB" dirty="0" smtClean="0">
                <a:latin typeface="Arial" charset="0"/>
                <a:cs typeface="Arial" charset="0"/>
              </a:rPr>
              <a:t>The Homes and Communities Agency is the national housing, regeneration and social housing regulation agency for England.</a:t>
            </a:r>
          </a:p>
          <a:p>
            <a:pPr lvl="1"/>
            <a:endParaRPr lang="en-GB" dirty="0" smtClean="0">
              <a:latin typeface="Arial" charset="0"/>
              <a:cs typeface="Arial" charset="0"/>
            </a:endParaRPr>
          </a:p>
          <a:p>
            <a:endParaRPr lang="en-GB" dirty="0" smtClean="0">
              <a:latin typeface="Arial" charset="0"/>
              <a:cs typeface="Arial" charset="0"/>
            </a:endParaRPr>
          </a:p>
        </p:txBody>
      </p:sp>
      <p:graphicFrame>
        <p:nvGraphicFramePr>
          <p:cNvPr id="5" name="Content Placeholder 8"/>
          <p:cNvGraphicFramePr>
            <a:graphicFrameLocks/>
          </p:cNvGraphicFramePr>
          <p:nvPr/>
        </p:nvGraphicFramePr>
        <p:xfrm>
          <a:off x="3401869" y="2123855"/>
          <a:ext cx="5535616" cy="5355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413" name="Rectangle 2"/>
          <p:cNvSpPr txBox="1">
            <a:spLocks noChangeArrowheads="1"/>
          </p:cNvSpPr>
          <p:nvPr/>
        </p:nvSpPr>
        <p:spPr bwMode="auto">
          <a:xfrm>
            <a:off x="468313" y="333375"/>
            <a:ext cx="689451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800" b="1" dirty="0">
                <a:solidFill>
                  <a:srgbClr val="009590"/>
                </a:solidFill>
              </a:rPr>
              <a:t>Who we are </a:t>
            </a:r>
            <a:r>
              <a:rPr lang="en-GB" sz="2800" dirty="0">
                <a:solidFill>
                  <a:srgbClr val="009590"/>
                </a:solidFill>
              </a:rPr>
              <a:t/>
            </a:r>
            <a:br>
              <a:rPr lang="en-GB" sz="2800" dirty="0">
                <a:solidFill>
                  <a:srgbClr val="009590"/>
                </a:solidFill>
              </a:rPr>
            </a:br>
            <a:r>
              <a:rPr lang="en-GB" sz="2800" dirty="0">
                <a:solidFill>
                  <a:srgbClr val="009590"/>
                </a:solidFill>
              </a:rPr>
              <a:t>The Homes &amp; Communities Agency</a:t>
            </a:r>
          </a:p>
        </p:txBody>
      </p:sp>
      <p:sp>
        <p:nvSpPr>
          <p:cNvPr id="17414" name="Rectangle 7"/>
          <p:cNvSpPr>
            <a:spLocks noChangeArrowheads="1"/>
          </p:cNvSpPr>
          <p:nvPr/>
        </p:nvSpPr>
        <p:spPr bwMode="auto">
          <a:xfrm>
            <a:off x="836613" y="3830638"/>
            <a:ext cx="202565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Our vision is for successful places with homes, jobs and economic growth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Line 2"/>
          <p:cNvSpPr>
            <a:spLocks noChangeShapeType="1"/>
          </p:cNvSpPr>
          <p:nvPr/>
        </p:nvSpPr>
        <p:spPr bwMode="auto">
          <a:xfrm>
            <a:off x="539750" y="5703888"/>
            <a:ext cx="7993063" cy="0"/>
          </a:xfrm>
          <a:prstGeom prst="line">
            <a:avLst/>
          </a:prstGeom>
          <a:noFill/>
          <a:ln w="28575">
            <a:solidFill>
              <a:srgbClr val="84ADA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5778500"/>
            <a:ext cx="118745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2051050" y="5978525"/>
            <a:ext cx="5184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>
                <a:solidFill>
                  <a:srgbClr val="794E89"/>
                </a:solidFill>
              </a:rPr>
              <a:t>Blaby Lean</a:t>
            </a:r>
            <a:r>
              <a:rPr lang="en-GB" altLang="en-US" sz="2400" dirty="0">
                <a:solidFill>
                  <a:srgbClr val="9900CC"/>
                </a:solidFill>
              </a:rPr>
              <a:t> </a:t>
            </a:r>
            <a:r>
              <a:rPr lang="en-GB" altLang="en-US" sz="2400" dirty="0">
                <a:solidFill>
                  <a:srgbClr val="794E89"/>
                </a:solidFill>
              </a:rPr>
              <a:t>Thinking</a:t>
            </a:r>
          </a:p>
        </p:txBody>
      </p:sp>
      <p:sp>
        <p:nvSpPr>
          <p:cNvPr id="63494" name="TextBox 3"/>
          <p:cNvSpPr txBox="1">
            <a:spLocks noChangeArrowheads="1"/>
          </p:cNvSpPr>
          <p:nvPr/>
        </p:nvSpPr>
        <p:spPr bwMode="auto">
          <a:xfrm>
            <a:off x="684213" y="413665"/>
            <a:ext cx="7848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 b="1" dirty="0" smtClean="0">
                <a:solidFill>
                  <a:srgbClr val="000000"/>
                </a:solidFill>
              </a:rPr>
              <a:t>Savings - Time</a:t>
            </a:r>
            <a:endParaRPr lang="en-GB" altLang="en-US" sz="4800" b="1" dirty="0">
              <a:solidFill>
                <a:srgbClr val="000000"/>
              </a:solidFill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169" y="1448780"/>
            <a:ext cx="8062643" cy="4001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307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Line 2"/>
          <p:cNvSpPr>
            <a:spLocks noChangeShapeType="1"/>
          </p:cNvSpPr>
          <p:nvPr/>
        </p:nvSpPr>
        <p:spPr bwMode="auto">
          <a:xfrm>
            <a:off x="539750" y="5703888"/>
            <a:ext cx="7993063" cy="0"/>
          </a:xfrm>
          <a:prstGeom prst="line">
            <a:avLst/>
          </a:prstGeom>
          <a:noFill/>
          <a:ln w="28575">
            <a:solidFill>
              <a:srgbClr val="84ADA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3494" name="TextBox 3"/>
          <p:cNvSpPr txBox="1">
            <a:spLocks noChangeArrowheads="1"/>
          </p:cNvSpPr>
          <p:nvPr/>
        </p:nvSpPr>
        <p:spPr bwMode="auto">
          <a:xfrm>
            <a:off x="684213" y="458670"/>
            <a:ext cx="7848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 b="1" dirty="0" smtClean="0">
                <a:solidFill>
                  <a:srgbClr val="000000"/>
                </a:solidFill>
              </a:rPr>
              <a:t>Morale</a:t>
            </a:r>
            <a:endParaRPr lang="en-GB" altLang="en-US" sz="4800" b="1" dirty="0">
              <a:solidFill>
                <a:srgbClr val="000000"/>
              </a:solidFill>
            </a:endParaRP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4410" y="3609020"/>
            <a:ext cx="242887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1285" y="1288933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6281" y="1403775"/>
            <a:ext cx="3554951" cy="1964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943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431800" y="1535113"/>
            <a:ext cx="5130800" cy="289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4E096D"/>
              </a:buClr>
              <a:buSzPct val="85000"/>
              <a:buFont typeface="Wingdings" pitchFamily="2" charset="2"/>
              <a:buChar char="q"/>
            </a:pPr>
            <a:r>
              <a:rPr lang="en-GB" sz="2300" dirty="0">
                <a:solidFill>
                  <a:srgbClr val="000000"/>
                </a:solidFill>
              </a:rPr>
              <a:t>Compact and diverse sustainable new community to the west of Leicester (4,250 new homes)</a:t>
            </a:r>
          </a:p>
          <a:p>
            <a:pPr marL="342900" indent="-342900">
              <a:spcBef>
                <a:spcPct val="20000"/>
              </a:spcBef>
              <a:buClr>
                <a:srgbClr val="4E096D"/>
              </a:buClr>
              <a:buSzPct val="85000"/>
              <a:buFont typeface="Wingdings" pitchFamily="2" charset="2"/>
              <a:buChar char="q"/>
            </a:pPr>
            <a:r>
              <a:rPr lang="en-GB" sz="2300" dirty="0" smtClean="0">
                <a:solidFill>
                  <a:srgbClr val="000000"/>
                </a:solidFill>
              </a:rPr>
              <a:t>21 </a:t>
            </a:r>
            <a:r>
              <a:rPr lang="en-GB" sz="2300" dirty="0">
                <a:solidFill>
                  <a:srgbClr val="000000"/>
                </a:solidFill>
              </a:rPr>
              <a:t>ha employment</a:t>
            </a:r>
          </a:p>
          <a:p>
            <a:pPr marL="342900" indent="-342900">
              <a:spcBef>
                <a:spcPct val="20000"/>
              </a:spcBef>
              <a:buClr>
                <a:srgbClr val="4E096D"/>
              </a:buClr>
              <a:buSzPct val="85000"/>
              <a:buFont typeface="Wingdings" pitchFamily="2" charset="2"/>
              <a:buChar char="q"/>
            </a:pPr>
            <a:r>
              <a:rPr lang="en-GB" sz="2300" dirty="0">
                <a:solidFill>
                  <a:srgbClr val="000000"/>
                </a:solidFill>
              </a:rPr>
              <a:t>A proactive approach - project management and project plan</a:t>
            </a:r>
          </a:p>
          <a:p>
            <a:pPr marL="342900" indent="-342900">
              <a:spcBef>
                <a:spcPct val="20000"/>
              </a:spcBef>
              <a:buClr>
                <a:srgbClr val="4E096D"/>
              </a:buClr>
              <a:buSzPct val="85000"/>
              <a:buFont typeface="Wingdings" pitchFamily="2" charset="2"/>
              <a:buChar char="q"/>
            </a:pPr>
            <a:r>
              <a:rPr lang="en-GB" sz="2300" dirty="0">
                <a:solidFill>
                  <a:srgbClr val="000000"/>
                </a:solidFill>
              </a:rPr>
              <a:t>Corporate buy-in &amp; leadership</a:t>
            </a:r>
          </a:p>
          <a:p>
            <a:pPr marL="342900" indent="-342900">
              <a:spcBef>
                <a:spcPct val="20000"/>
              </a:spcBef>
              <a:buClr>
                <a:srgbClr val="4E096D"/>
              </a:buClr>
              <a:buSzPct val="85000"/>
              <a:buFont typeface="Wingdings" pitchFamily="2" charset="2"/>
              <a:buChar char="q"/>
            </a:pPr>
            <a:r>
              <a:rPr lang="en-GB" sz="2300" dirty="0">
                <a:solidFill>
                  <a:srgbClr val="000000"/>
                </a:solidFill>
              </a:rPr>
              <a:t>Effective community, stakeholder &amp; member engagement</a:t>
            </a:r>
          </a:p>
          <a:p>
            <a:pPr marL="342900" indent="-342900">
              <a:spcBef>
                <a:spcPct val="20000"/>
              </a:spcBef>
              <a:buClr>
                <a:srgbClr val="4E096D"/>
              </a:buClr>
              <a:buSzPct val="85000"/>
              <a:buFont typeface="Wingdings" pitchFamily="2" charset="2"/>
              <a:buChar char="q"/>
            </a:pPr>
            <a:r>
              <a:rPr lang="en-GB" sz="2300" dirty="0">
                <a:solidFill>
                  <a:srgbClr val="000000"/>
                </a:solidFill>
              </a:rPr>
              <a:t>Proactive approach to find solutions to infrastructure funding</a:t>
            </a:r>
          </a:p>
          <a:p>
            <a:pPr marL="342900" indent="-342900">
              <a:spcBef>
                <a:spcPct val="20000"/>
              </a:spcBef>
              <a:buClr>
                <a:srgbClr val="4E096D"/>
              </a:buClr>
              <a:buSzPct val="85000"/>
              <a:buFont typeface="Wingdings" pitchFamily="2" charset="2"/>
              <a:buChar char="q"/>
            </a:pPr>
            <a:endParaRPr lang="en-GB" sz="2300" dirty="0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rgbClr val="4E096D"/>
              </a:buClr>
              <a:buFont typeface="Wingdings" pitchFamily="2" charset="2"/>
              <a:buChar char="q"/>
            </a:pPr>
            <a:endParaRPr lang="en-GB" sz="2300" dirty="0">
              <a:solidFill>
                <a:srgbClr val="000000"/>
              </a:solidFill>
            </a:endParaRPr>
          </a:p>
        </p:txBody>
      </p:sp>
      <p:sp>
        <p:nvSpPr>
          <p:cNvPr id="34820" name="Rectangle 2"/>
          <p:cNvSpPr txBox="1">
            <a:spLocks noChangeArrowheads="1"/>
          </p:cNvSpPr>
          <p:nvPr/>
        </p:nvSpPr>
        <p:spPr bwMode="auto">
          <a:xfrm>
            <a:off x="296863" y="333375"/>
            <a:ext cx="64436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800" b="1" dirty="0">
                <a:solidFill>
                  <a:srgbClr val="4E096D"/>
                </a:solidFill>
              </a:rPr>
              <a:t>Lubbesthorpe New Community</a:t>
            </a:r>
            <a:r>
              <a:rPr lang="en-GB" sz="2800" dirty="0">
                <a:solidFill>
                  <a:srgbClr val="4E096D"/>
                </a:solidFill>
              </a:rPr>
              <a:t/>
            </a:r>
            <a:br>
              <a:rPr lang="en-GB" sz="2800" dirty="0">
                <a:solidFill>
                  <a:srgbClr val="4E096D"/>
                </a:solidFill>
              </a:rPr>
            </a:br>
            <a:r>
              <a:rPr lang="en-GB" sz="2800" dirty="0">
                <a:solidFill>
                  <a:srgbClr val="4E096D"/>
                </a:solidFill>
              </a:rPr>
              <a:t>Progressing key sites to approval</a:t>
            </a:r>
          </a:p>
        </p:txBody>
      </p:sp>
      <p:pic>
        <p:nvPicPr>
          <p:cNvPr id="34821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438" y="3563938"/>
            <a:ext cx="29718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5750" y="1763713"/>
            <a:ext cx="2076450" cy="17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3038" y="207963"/>
            <a:ext cx="24145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495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ChangeArrowheads="1"/>
          </p:cNvSpPr>
          <p:nvPr/>
        </p:nvSpPr>
        <p:spPr bwMode="auto">
          <a:xfrm>
            <a:off x="430213" y="2439988"/>
            <a:ext cx="4546600" cy="427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09590"/>
              </a:buClr>
              <a:buFont typeface="Wingdings" pitchFamily="2" charset="2"/>
              <a:buChar char="§"/>
            </a:pPr>
            <a:r>
              <a:rPr lang="en-GB" sz="2400" b="1" dirty="0">
                <a:solidFill>
                  <a:srgbClr val="000000"/>
                </a:solidFill>
              </a:rPr>
              <a:t>A firm footing: </a:t>
            </a:r>
            <a:r>
              <a:rPr lang="en-GB" sz="2400" dirty="0">
                <a:solidFill>
                  <a:srgbClr val="000000"/>
                </a:solidFill>
              </a:rPr>
              <a:t>establishing robust policy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09590"/>
              </a:buClr>
              <a:buFont typeface="Wingdings" pitchFamily="2" charset="2"/>
              <a:buChar char="§"/>
            </a:pPr>
            <a:r>
              <a:rPr lang="en-GB" sz="2400" b="1" dirty="0">
                <a:solidFill>
                  <a:srgbClr val="000000"/>
                </a:solidFill>
              </a:rPr>
              <a:t>A shared endeavour: </a:t>
            </a:r>
            <a:r>
              <a:rPr lang="en-GB" sz="2400" dirty="0">
                <a:solidFill>
                  <a:srgbClr val="000000"/>
                </a:solidFill>
              </a:rPr>
              <a:t>securing positive collaboration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09590"/>
              </a:buClr>
              <a:buFont typeface="Wingdings" pitchFamily="2" charset="2"/>
              <a:buChar char="§"/>
            </a:pPr>
            <a:r>
              <a:rPr lang="en-GB" sz="2400" b="1" dirty="0">
                <a:solidFill>
                  <a:srgbClr val="000000"/>
                </a:solidFill>
              </a:rPr>
              <a:t>Making things happen: </a:t>
            </a:r>
            <a:r>
              <a:rPr lang="en-GB" sz="2400" dirty="0">
                <a:solidFill>
                  <a:srgbClr val="000000"/>
                </a:solidFill>
              </a:rPr>
              <a:t>focus on delivery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09590"/>
              </a:buClr>
              <a:buFont typeface="Wingdings" pitchFamily="2" charset="2"/>
              <a:buChar char="§"/>
            </a:pPr>
            <a:endParaRPr lang="en-GB" sz="2400" dirty="0">
              <a:solidFill>
                <a:srgbClr val="0000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9590"/>
              </a:buClr>
              <a:buFont typeface="Wingdings" pitchFamily="2" charset="2"/>
              <a:buChar char="§"/>
            </a:pPr>
            <a:endParaRPr lang="en-GB" sz="2400" dirty="0">
              <a:solidFill>
                <a:srgbClr val="0000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9590"/>
              </a:buClr>
              <a:buFont typeface="Wingdings" pitchFamily="2" charset="2"/>
              <a:buChar char="§"/>
            </a:pPr>
            <a:endParaRPr lang="en-GB" sz="2400" dirty="0">
              <a:solidFill>
                <a:srgbClr val="0000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9590"/>
              </a:buClr>
              <a:buFont typeface="Wingdings" pitchFamily="2" charset="2"/>
              <a:buChar char="§"/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5843" name="Rectangle 2"/>
          <p:cNvSpPr txBox="1">
            <a:spLocks noChangeArrowheads="1"/>
          </p:cNvSpPr>
          <p:nvPr/>
        </p:nvSpPr>
        <p:spPr bwMode="auto">
          <a:xfrm>
            <a:off x="468313" y="333375"/>
            <a:ext cx="689451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800" b="1" dirty="0">
                <a:solidFill>
                  <a:srgbClr val="009590"/>
                </a:solidFill>
              </a:rPr>
              <a:t>What can the planning system do</a:t>
            </a:r>
            <a:r>
              <a:rPr lang="en-GB" sz="2800" dirty="0">
                <a:solidFill>
                  <a:srgbClr val="009590"/>
                </a:solidFill>
              </a:rPr>
              <a:t/>
            </a:r>
            <a:br>
              <a:rPr lang="en-GB" sz="2800" dirty="0">
                <a:solidFill>
                  <a:srgbClr val="009590"/>
                </a:solidFill>
              </a:rPr>
            </a:br>
            <a:r>
              <a:rPr lang="en-GB" sz="2800" dirty="0">
                <a:solidFill>
                  <a:srgbClr val="009590"/>
                </a:solidFill>
              </a:rPr>
              <a:t>Potential tools &amp; opportunities</a:t>
            </a:r>
          </a:p>
        </p:txBody>
      </p:sp>
      <p:pic>
        <p:nvPicPr>
          <p:cNvPr id="35844" name="Picture 4" descr="http://creativebusinessculture.com/wp/assets/3.-Finding-Solutions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3388" y="2439988"/>
            <a:ext cx="310515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ChangeArrowheads="1"/>
          </p:cNvSpPr>
          <p:nvPr/>
        </p:nvSpPr>
        <p:spPr bwMode="auto">
          <a:xfrm>
            <a:off x="565150" y="2439988"/>
            <a:ext cx="4997450" cy="427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09590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srgbClr val="000000"/>
                </a:solidFill>
              </a:rPr>
              <a:t>Vision &amp; leadership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09590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srgbClr val="000000"/>
                </a:solidFill>
              </a:rPr>
              <a:t>Corporate buy-in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09590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srgbClr val="000000"/>
                </a:solidFill>
              </a:rPr>
              <a:t>Positive engagement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09590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srgbClr val="000000"/>
                </a:solidFill>
              </a:rPr>
              <a:t>Testing Deliverability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09590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srgbClr val="000000"/>
                </a:solidFill>
              </a:rPr>
              <a:t>Appropriate planning strategies 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09590"/>
              </a:buClr>
              <a:buFont typeface="Wingdings" pitchFamily="2" charset="2"/>
              <a:buChar char="§"/>
            </a:pPr>
            <a:endParaRPr lang="en-GB" sz="2400" dirty="0">
              <a:solidFill>
                <a:srgbClr val="0000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9590"/>
              </a:buClr>
              <a:buFont typeface="Wingdings" pitchFamily="2" charset="2"/>
              <a:buChar char="§"/>
            </a:pPr>
            <a:endParaRPr lang="en-GB" sz="2400" dirty="0">
              <a:solidFill>
                <a:srgbClr val="0000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9590"/>
              </a:buClr>
              <a:buFont typeface="Wingdings" pitchFamily="2" charset="2"/>
              <a:buChar char="§"/>
            </a:pPr>
            <a:endParaRPr lang="en-GB" sz="2400" dirty="0">
              <a:solidFill>
                <a:srgbClr val="0000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9590"/>
              </a:buClr>
              <a:buFont typeface="Wingdings" pitchFamily="2" charset="2"/>
              <a:buChar char="§"/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6867" name="Rectangle 2"/>
          <p:cNvSpPr txBox="1">
            <a:spLocks noChangeArrowheads="1"/>
          </p:cNvSpPr>
          <p:nvPr/>
        </p:nvSpPr>
        <p:spPr bwMode="auto">
          <a:xfrm>
            <a:off x="468313" y="333375"/>
            <a:ext cx="689451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800" b="1" dirty="0">
                <a:solidFill>
                  <a:srgbClr val="009590"/>
                </a:solidFill>
              </a:rPr>
              <a:t>What can the planning system do</a:t>
            </a:r>
            <a:r>
              <a:rPr lang="en-GB" sz="2800" dirty="0">
                <a:solidFill>
                  <a:srgbClr val="009590"/>
                </a:solidFill>
              </a:rPr>
              <a:t/>
            </a:r>
            <a:br>
              <a:rPr lang="en-GB" sz="2800" dirty="0">
                <a:solidFill>
                  <a:srgbClr val="009590"/>
                </a:solidFill>
              </a:rPr>
            </a:br>
            <a:r>
              <a:rPr lang="en-GB" sz="2800" dirty="0">
                <a:solidFill>
                  <a:srgbClr val="009590"/>
                </a:solidFill>
              </a:rPr>
              <a:t>A firm footing: robust policy</a:t>
            </a:r>
          </a:p>
        </p:txBody>
      </p:sp>
      <p:pic>
        <p:nvPicPr>
          <p:cNvPr id="36868" name="Picture 4" descr="http://www.nominet.uk/sites/default/files/Policy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0" y="2516188"/>
            <a:ext cx="3225800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66738" y="5003800"/>
            <a:ext cx="8101012" cy="171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09590"/>
              </a:buClr>
              <a:buFont typeface="Wingdings" pitchFamily="2" charset="2"/>
              <a:buChar char="§"/>
              <a:defRPr/>
            </a:pPr>
            <a:endParaRPr lang="en-GB" sz="2400" dirty="0">
              <a:solidFill>
                <a:srgbClr val="0000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9590"/>
              </a:buClr>
              <a:buFont typeface="Wingdings" pitchFamily="2" charset="2"/>
              <a:buChar char="§"/>
              <a:defRPr/>
            </a:pPr>
            <a:r>
              <a:rPr lang="en-GB" sz="2400" b="1" dirty="0">
                <a:solidFill>
                  <a:srgbClr val="000000"/>
                </a:solidFill>
              </a:rPr>
              <a:t>Tools: </a:t>
            </a:r>
            <a:r>
              <a:rPr lang="en-GB" sz="2400" dirty="0">
                <a:solidFill>
                  <a:srgbClr val="000000"/>
                </a:solidFill>
              </a:rPr>
              <a:t>Local Plans, SPDs, Engagement Strategies, Delivery Strategies, Local Development Orders</a:t>
            </a:r>
          </a:p>
          <a:p>
            <a:pPr eaLnBrk="0" hangingPunct="0">
              <a:spcBef>
                <a:spcPct val="20000"/>
              </a:spcBef>
              <a:buClr>
                <a:srgbClr val="009590"/>
              </a:buClr>
              <a:defRPr/>
            </a:pPr>
            <a:endParaRPr lang="en-GB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ChangeArrowheads="1"/>
          </p:cNvSpPr>
          <p:nvPr/>
        </p:nvSpPr>
        <p:spPr bwMode="auto">
          <a:xfrm>
            <a:off x="277813" y="1906588"/>
            <a:ext cx="3663950" cy="990600"/>
          </a:xfrm>
          <a:prstGeom prst="rect">
            <a:avLst/>
          </a:prstGeom>
          <a:solidFill>
            <a:srgbClr val="0095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rgbClr val="EC008A"/>
              </a:buClr>
            </a:pPr>
            <a:r>
              <a:rPr lang="en-GB" sz="2400" dirty="0">
                <a:solidFill>
                  <a:schemeClr val="bg1"/>
                </a:solidFill>
              </a:rPr>
              <a:t>Core Strategy</a:t>
            </a:r>
          </a:p>
          <a:p>
            <a:pPr eaLnBrk="0" hangingPunct="0">
              <a:spcBef>
                <a:spcPct val="20000"/>
              </a:spcBef>
              <a:buClr>
                <a:srgbClr val="EC008A"/>
              </a:buClr>
            </a:pPr>
            <a:r>
              <a:rPr lang="en-GB" sz="2400" dirty="0">
                <a:solidFill>
                  <a:schemeClr val="bg1"/>
                </a:solidFill>
              </a:rPr>
              <a:t>Adopted Aug 2011</a:t>
            </a:r>
          </a:p>
          <a:p>
            <a:pPr eaLnBrk="0" hangingPunct="0">
              <a:spcBef>
                <a:spcPct val="20000"/>
              </a:spcBef>
              <a:buClr>
                <a:srgbClr val="EC008A"/>
              </a:buClr>
            </a:pPr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3789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9063" y="2941638"/>
            <a:ext cx="3703637" cy="354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863" y="2941638"/>
            <a:ext cx="3619500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3" name="Rectangle 3"/>
          <p:cNvSpPr>
            <a:spLocks noChangeArrowheads="1"/>
          </p:cNvSpPr>
          <p:nvPr/>
        </p:nvSpPr>
        <p:spPr bwMode="auto">
          <a:xfrm>
            <a:off x="5167313" y="1906588"/>
            <a:ext cx="3735387" cy="990600"/>
          </a:xfrm>
          <a:prstGeom prst="rect">
            <a:avLst/>
          </a:prstGeom>
          <a:solidFill>
            <a:srgbClr val="0095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rgbClr val="EC008A"/>
              </a:buClr>
            </a:pPr>
            <a:r>
              <a:rPr lang="en-GB" sz="2400" dirty="0">
                <a:solidFill>
                  <a:schemeClr val="bg1"/>
                </a:solidFill>
              </a:rPr>
              <a:t>The Welborne Plan: Draft</a:t>
            </a:r>
          </a:p>
          <a:p>
            <a:pPr eaLnBrk="0" hangingPunct="0">
              <a:spcBef>
                <a:spcPct val="20000"/>
              </a:spcBef>
              <a:buClr>
                <a:srgbClr val="EC008A"/>
              </a:buClr>
            </a:pPr>
            <a:r>
              <a:rPr lang="en-GB" sz="2400" dirty="0">
                <a:solidFill>
                  <a:schemeClr val="bg1"/>
                </a:solidFill>
              </a:rPr>
              <a:t>for consultation Apr 2013</a:t>
            </a:r>
          </a:p>
        </p:txBody>
      </p:sp>
      <p:sp>
        <p:nvSpPr>
          <p:cNvPr id="37894" name="Rectangle 2"/>
          <p:cNvSpPr txBox="1">
            <a:spLocks noChangeArrowheads="1"/>
          </p:cNvSpPr>
          <p:nvPr/>
        </p:nvSpPr>
        <p:spPr bwMode="auto">
          <a:xfrm>
            <a:off x="468313" y="333375"/>
            <a:ext cx="64436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800" b="1" dirty="0">
                <a:solidFill>
                  <a:srgbClr val="009590"/>
                </a:solidFill>
              </a:rPr>
              <a:t>Welborne (North of Fareham)</a:t>
            </a:r>
            <a:r>
              <a:rPr lang="en-GB" sz="2800" dirty="0">
                <a:solidFill>
                  <a:srgbClr val="009590"/>
                </a:solidFill>
              </a:rPr>
              <a:t/>
            </a:r>
            <a:br>
              <a:rPr lang="en-GB" sz="2800" dirty="0">
                <a:solidFill>
                  <a:srgbClr val="009590"/>
                </a:solidFill>
              </a:rPr>
            </a:br>
            <a:r>
              <a:rPr lang="en-GB" sz="2800" dirty="0">
                <a:solidFill>
                  <a:srgbClr val="009590"/>
                </a:solidFill>
              </a:rPr>
              <a:t>Evolution of policy</a:t>
            </a:r>
          </a:p>
        </p:txBody>
      </p:sp>
      <p:sp>
        <p:nvSpPr>
          <p:cNvPr id="2" name="Right Arrow 1"/>
          <p:cNvSpPr/>
          <p:nvPr/>
        </p:nvSpPr>
        <p:spPr>
          <a:xfrm>
            <a:off x="4122738" y="1997075"/>
            <a:ext cx="854075" cy="765175"/>
          </a:xfrm>
          <a:prstGeom prst="rightArrow">
            <a:avLst/>
          </a:prstGeom>
          <a:solidFill>
            <a:srgbClr val="B9CD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277813" y="1906588"/>
            <a:ext cx="3663950" cy="990600"/>
          </a:xfrm>
          <a:prstGeom prst="rect">
            <a:avLst/>
          </a:prstGeom>
          <a:solidFill>
            <a:srgbClr val="0095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rgbClr val="EC008A"/>
              </a:buClr>
            </a:pPr>
            <a:r>
              <a:rPr lang="en-GB" sz="2400" dirty="0">
                <a:solidFill>
                  <a:schemeClr val="bg1"/>
                </a:solidFill>
              </a:rPr>
              <a:t>Core Strategy</a:t>
            </a:r>
          </a:p>
          <a:p>
            <a:pPr eaLnBrk="0" hangingPunct="0">
              <a:spcBef>
                <a:spcPct val="20000"/>
              </a:spcBef>
              <a:buClr>
                <a:srgbClr val="EC008A"/>
              </a:buClr>
            </a:pPr>
            <a:r>
              <a:rPr lang="en-GB" sz="2400" dirty="0">
                <a:solidFill>
                  <a:schemeClr val="bg1"/>
                </a:solidFill>
              </a:rPr>
              <a:t>Adopted Aug 2011</a:t>
            </a:r>
          </a:p>
          <a:p>
            <a:pPr eaLnBrk="0" hangingPunct="0">
              <a:spcBef>
                <a:spcPct val="20000"/>
              </a:spcBef>
              <a:buClr>
                <a:srgbClr val="EC008A"/>
              </a:buClr>
            </a:pPr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3891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9063" y="2941638"/>
            <a:ext cx="3703637" cy="354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863" y="2941638"/>
            <a:ext cx="3619500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7" name="Rectangle 3"/>
          <p:cNvSpPr>
            <a:spLocks noChangeArrowheads="1"/>
          </p:cNvSpPr>
          <p:nvPr/>
        </p:nvSpPr>
        <p:spPr bwMode="auto">
          <a:xfrm>
            <a:off x="5167313" y="1906588"/>
            <a:ext cx="3735387" cy="990600"/>
          </a:xfrm>
          <a:prstGeom prst="rect">
            <a:avLst/>
          </a:prstGeom>
          <a:solidFill>
            <a:srgbClr val="0095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rgbClr val="EC008A"/>
              </a:buClr>
            </a:pPr>
            <a:r>
              <a:rPr lang="en-GB" sz="2400" dirty="0">
                <a:solidFill>
                  <a:schemeClr val="bg1"/>
                </a:solidFill>
              </a:rPr>
              <a:t>The Welborne Plan: Draft</a:t>
            </a:r>
          </a:p>
          <a:p>
            <a:pPr eaLnBrk="0" hangingPunct="0">
              <a:spcBef>
                <a:spcPct val="20000"/>
              </a:spcBef>
              <a:buClr>
                <a:srgbClr val="EC008A"/>
              </a:buClr>
            </a:pPr>
            <a:r>
              <a:rPr lang="en-GB" sz="2400" dirty="0">
                <a:solidFill>
                  <a:schemeClr val="bg1"/>
                </a:solidFill>
              </a:rPr>
              <a:t>for consultation Apr 2013</a:t>
            </a:r>
          </a:p>
        </p:txBody>
      </p:sp>
      <p:sp>
        <p:nvSpPr>
          <p:cNvPr id="2" name="Right Arrow 1"/>
          <p:cNvSpPr/>
          <p:nvPr/>
        </p:nvSpPr>
        <p:spPr>
          <a:xfrm>
            <a:off x="4122738" y="1997075"/>
            <a:ext cx="854075" cy="765175"/>
          </a:xfrm>
          <a:prstGeom prst="rightArrow">
            <a:avLst/>
          </a:prstGeom>
          <a:solidFill>
            <a:srgbClr val="B9CD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411413" y="3789363"/>
            <a:ext cx="4500562" cy="2941637"/>
          </a:xfrm>
          <a:prstGeom prst="rect">
            <a:avLst/>
          </a:prstGeom>
          <a:solidFill>
            <a:srgbClr val="BFDED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Char char="§"/>
              <a:defRPr/>
            </a:pPr>
            <a:r>
              <a:rPr lang="en-GB" sz="2200" dirty="0">
                <a:solidFill>
                  <a:srgbClr val="000000"/>
                </a:solidFill>
              </a:rPr>
              <a:t>Community Liaison Group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Char char="§"/>
              <a:defRPr/>
            </a:pPr>
            <a:r>
              <a:rPr lang="en-GB" sz="2200" dirty="0">
                <a:solidFill>
                  <a:srgbClr val="000000"/>
                </a:solidFill>
              </a:rPr>
              <a:t>Visioning events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Char char="§"/>
              <a:defRPr/>
            </a:pPr>
            <a:r>
              <a:rPr lang="en-GB" sz="2200" dirty="0">
                <a:solidFill>
                  <a:srgbClr val="000000"/>
                </a:solidFill>
              </a:rPr>
              <a:t>Primary schools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Char char="§"/>
              <a:defRPr/>
            </a:pPr>
            <a:r>
              <a:rPr lang="en-GB" sz="2200" dirty="0">
                <a:solidFill>
                  <a:srgbClr val="000000"/>
                </a:solidFill>
              </a:rPr>
              <a:t>Cross Representative E-Panel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Char char="§"/>
              <a:defRPr/>
            </a:pPr>
            <a:r>
              <a:rPr lang="en-GB" sz="2200" dirty="0">
                <a:solidFill>
                  <a:srgbClr val="000000"/>
                </a:solidFill>
              </a:rPr>
              <a:t>Residents &amp; Business Surveys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Char char="§"/>
              <a:defRPr/>
            </a:pPr>
            <a:r>
              <a:rPr lang="en-GB" sz="2200" dirty="0">
                <a:solidFill>
                  <a:srgbClr val="000000"/>
                </a:solidFill>
              </a:rPr>
              <a:t>Standing Conference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Char char="§"/>
              <a:defRPr/>
            </a:pPr>
            <a:r>
              <a:rPr lang="en-GB" sz="2200" dirty="0">
                <a:solidFill>
                  <a:srgbClr val="000000"/>
                </a:solidFill>
              </a:rPr>
              <a:t>Social Media</a:t>
            </a:r>
          </a:p>
        </p:txBody>
      </p:sp>
      <p:sp>
        <p:nvSpPr>
          <p:cNvPr id="38920" name="Rectangle 2"/>
          <p:cNvSpPr txBox="1">
            <a:spLocks noChangeArrowheads="1"/>
          </p:cNvSpPr>
          <p:nvPr/>
        </p:nvSpPr>
        <p:spPr bwMode="auto">
          <a:xfrm>
            <a:off x="468313" y="333375"/>
            <a:ext cx="64436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800" b="1" dirty="0">
                <a:solidFill>
                  <a:srgbClr val="009590"/>
                </a:solidFill>
              </a:rPr>
              <a:t>Welborne (North of Fareham)</a:t>
            </a:r>
            <a:r>
              <a:rPr lang="en-GB" sz="2800" dirty="0">
                <a:solidFill>
                  <a:srgbClr val="009590"/>
                </a:solidFill>
              </a:rPr>
              <a:t/>
            </a:r>
            <a:br>
              <a:rPr lang="en-GB" sz="2800" dirty="0">
                <a:solidFill>
                  <a:srgbClr val="009590"/>
                </a:solidFill>
              </a:rPr>
            </a:br>
            <a:r>
              <a:rPr lang="en-GB" sz="2800" dirty="0">
                <a:solidFill>
                  <a:srgbClr val="009590"/>
                </a:solidFill>
              </a:rPr>
              <a:t>Evolution of policy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 txBox="1">
            <a:spLocks noChangeArrowheads="1"/>
          </p:cNvSpPr>
          <p:nvPr/>
        </p:nvSpPr>
        <p:spPr bwMode="auto">
          <a:xfrm>
            <a:off x="468313" y="333375"/>
            <a:ext cx="64436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800" b="1" dirty="0">
                <a:solidFill>
                  <a:srgbClr val="009590"/>
                </a:solidFill>
              </a:rPr>
              <a:t>Welborne (North of Fareham)</a:t>
            </a:r>
            <a:r>
              <a:rPr lang="en-GB" sz="2800" dirty="0">
                <a:solidFill>
                  <a:srgbClr val="009590"/>
                </a:solidFill>
              </a:rPr>
              <a:t/>
            </a:r>
            <a:br>
              <a:rPr lang="en-GB" sz="2800" dirty="0">
                <a:solidFill>
                  <a:srgbClr val="009590"/>
                </a:solidFill>
              </a:rPr>
            </a:br>
            <a:r>
              <a:rPr lang="en-GB" sz="2800" dirty="0">
                <a:solidFill>
                  <a:srgbClr val="009590"/>
                </a:solidFill>
              </a:rPr>
              <a:t>E-panel Survey</a:t>
            </a: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1606550"/>
            <a:ext cx="7321550" cy="506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1606550"/>
            <a:ext cx="7321550" cy="506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3" name="Rectangle 2"/>
          <p:cNvSpPr txBox="1">
            <a:spLocks noChangeArrowheads="1"/>
          </p:cNvSpPr>
          <p:nvPr/>
        </p:nvSpPr>
        <p:spPr bwMode="auto">
          <a:xfrm>
            <a:off x="468313" y="333375"/>
            <a:ext cx="64436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800" b="1" dirty="0">
                <a:solidFill>
                  <a:srgbClr val="009590"/>
                </a:solidFill>
              </a:rPr>
              <a:t>Welborne (North of Fareham)</a:t>
            </a:r>
            <a:r>
              <a:rPr lang="en-GB" sz="2800" dirty="0">
                <a:solidFill>
                  <a:srgbClr val="009590"/>
                </a:solidFill>
              </a:rPr>
              <a:t/>
            </a:r>
            <a:br>
              <a:rPr lang="en-GB" sz="2800" dirty="0">
                <a:solidFill>
                  <a:srgbClr val="009590"/>
                </a:solidFill>
              </a:rPr>
            </a:br>
            <a:r>
              <a:rPr lang="en-GB" sz="2800" dirty="0">
                <a:solidFill>
                  <a:srgbClr val="009590"/>
                </a:solidFill>
              </a:rPr>
              <a:t>E-panel Survey</a:t>
            </a:r>
          </a:p>
        </p:txBody>
      </p:sp>
      <p:sp>
        <p:nvSpPr>
          <p:cNvPr id="3" name="Rectangle 2"/>
          <p:cNvSpPr/>
          <p:nvPr/>
        </p:nvSpPr>
        <p:spPr>
          <a:xfrm>
            <a:off x="5427663" y="4949825"/>
            <a:ext cx="3684587" cy="18081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934200" y="5946775"/>
          <a:ext cx="2114550" cy="742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665"/>
                <a:gridCol w="539885"/>
              </a:tblGrid>
              <a:tr h="371475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New Community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10" marR="91410" marT="45798" marB="457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82%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10" marR="91410" marT="45798" marB="45798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latin typeface="Arial" pitchFamily="34" charset="0"/>
                          <a:cs typeface="Arial" pitchFamily="34" charset="0"/>
                        </a:rPr>
                        <a:t>Dispersed</a:t>
                      </a:r>
                      <a:endParaRPr lang="en-GB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10" marR="91410" marT="45798" marB="457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latin typeface="Arial" pitchFamily="34" charset="0"/>
                          <a:cs typeface="Arial" pitchFamily="34" charset="0"/>
                        </a:rPr>
                        <a:t>18%</a:t>
                      </a:r>
                      <a:endParaRPr lang="en-GB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10" marR="91410" marT="45798" marB="45798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0970" name="TextBox 5"/>
          <p:cNvSpPr txBox="1">
            <a:spLocks noChangeArrowheads="1"/>
          </p:cNvSpPr>
          <p:nvPr/>
        </p:nvSpPr>
        <p:spPr bwMode="auto">
          <a:xfrm>
            <a:off x="6934200" y="5095875"/>
            <a:ext cx="200818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1400" b="1" dirty="0"/>
              <a:t>Preferred location for housing to address need</a:t>
            </a:r>
          </a:p>
        </p:txBody>
      </p:sp>
      <p:pic>
        <p:nvPicPr>
          <p:cNvPr id="40971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9163" y="4905375"/>
            <a:ext cx="3003550" cy="191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1606550"/>
            <a:ext cx="7321550" cy="506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87" name="Rectangle 2"/>
          <p:cNvSpPr txBox="1">
            <a:spLocks noChangeArrowheads="1"/>
          </p:cNvSpPr>
          <p:nvPr/>
        </p:nvSpPr>
        <p:spPr bwMode="auto">
          <a:xfrm>
            <a:off x="468313" y="333375"/>
            <a:ext cx="64436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800" b="1" dirty="0">
                <a:solidFill>
                  <a:srgbClr val="009590"/>
                </a:solidFill>
              </a:rPr>
              <a:t>Welborne (North of Fareham)</a:t>
            </a:r>
            <a:r>
              <a:rPr lang="en-GB" sz="2800" dirty="0">
                <a:solidFill>
                  <a:srgbClr val="009590"/>
                </a:solidFill>
              </a:rPr>
              <a:t/>
            </a:r>
            <a:br>
              <a:rPr lang="en-GB" sz="2800" dirty="0">
                <a:solidFill>
                  <a:srgbClr val="009590"/>
                </a:solidFill>
              </a:rPr>
            </a:br>
            <a:r>
              <a:rPr lang="en-GB" sz="2800" dirty="0">
                <a:solidFill>
                  <a:srgbClr val="009590"/>
                </a:solidFill>
              </a:rPr>
              <a:t>E-panel Survey</a:t>
            </a:r>
          </a:p>
        </p:txBody>
      </p:sp>
      <p:pic>
        <p:nvPicPr>
          <p:cNvPr id="4198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6313" y="3960813"/>
            <a:ext cx="1836737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427663" y="4949825"/>
            <a:ext cx="3684587" cy="18081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934200" y="5946775"/>
          <a:ext cx="2114550" cy="742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665"/>
                <a:gridCol w="539885"/>
              </a:tblGrid>
              <a:tr h="371475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New Community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10" marR="91410" marT="45798" marB="457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82%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10" marR="91410" marT="45798" marB="45798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latin typeface="Arial" pitchFamily="34" charset="0"/>
                          <a:cs typeface="Arial" pitchFamily="34" charset="0"/>
                        </a:rPr>
                        <a:t>Dispersed</a:t>
                      </a:r>
                      <a:endParaRPr lang="en-GB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10" marR="91410" marT="45798" marB="457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latin typeface="Arial" pitchFamily="34" charset="0"/>
                          <a:cs typeface="Arial" pitchFamily="34" charset="0"/>
                        </a:rPr>
                        <a:t>18%</a:t>
                      </a:r>
                      <a:endParaRPr lang="en-GB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10" marR="91410" marT="45798" marB="45798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1995" name="TextBox 5"/>
          <p:cNvSpPr txBox="1">
            <a:spLocks noChangeArrowheads="1"/>
          </p:cNvSpPr>
          <p:nvPr/>
        </p:nvSpPr>
        <p:spPr bwMode="auto">
          <a:xfrm>
            <a:off x="6934200" y="5095875"/>
            <a:ext cx="200818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1400" b="1" dirty="0"/>
              <a:t>Preferred location for housing to address need</a:t>
            </a:r>
          </a:p>
        </p:txBody>
      </p:sp>
      <p:pic>
        <p:nvPicPr>
          <p:cNvPr id="419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2888" y="3332163"/>
            <a:ext cx="338137" cy="12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076700" y="3362325"/>
            <a:ext cx="350838" cy="1492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>
              <a:lnSpc>
                <a:spcPts val="600"/>
              </a:lnSpc>
              <a:spcAft>
                <a:spcPts val="0"/>
              </a:spcAft>
              <a:defRPr/>
            </a:pPr>
            <a:r>
              <a:rPr lang="en-GB" sz="450" b="1" dirty="0">
                <a:latin typeface="Arial" pitchFamily="34" charset="0"/>
                <a:cs typeface="Arial" pitchFamily="34" charset="0"/>
              </a:rPr>
              <a:t>Dispersed</a:t>
            </a:r>
          </a:p>
          <a:p>
            <a:pPr algn="ctr">
              <a:lnSpc>
                <a:spcPts val="600"/>
              </a:lnSpc>
              <a:spcAft>
                <a:spcPts val="0"/>
              </a:spcAft>
              <a:defRPr/>
            </a:pPr>
            <a:r>
              <a:rPr lang="en-GB" sz="450" b="1" dirty="0">
                <a:latin typeface="Arial" pitchFamily="34" charset="0"/>
                <a:cs typeface="Arial" pitchFamily="34" charset="0"/>
              </a:rPr>
              <a:t>50%</a:t>
            </a:r>
          </a:p>
        </p:txBody>
      </p:sp>
      <p:pic>
        <p:nvPicPr>
          <p:cNvPr id="4199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9675" y="3759200"/>
            <a:ext cx="338138" cy="12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030788" y="3757613"/>
            <a:ext cx="350837" cy="15398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>
              <a:lnSpc>
                <a:spcPts val="600"/>
              </a:lnSpc>
              <a:spcAft>
                <a:spcPts val="0"/>
              </a:spcAft>
              <a:defRPr/>
            </a:pPr>
            <a:r>
              <a:rPr lang="en-GB" sz="450" b="1" dirty="0">
                <a:latin typeface="Arial" pitchFamily="34" charset="0"/>
                <a:cs typeface="Arial" pitchFamily="34" charset="0"/>
              </a:rPr>
              <a:t>Dispersed</a:t>
            </a:r>
          </a:p>
          <a:p>
            <a:pPr algn="ctr">
              <a:lnSpc>
                <a:spcPts val="600"/>
              </a:lnSpc>
              <a:spcAft>
                <a:spcPts val="0"/>
              </a:spcAft>
              <a:defRPr/>
            </a:pPr>
            <a:r>
              <a:rPr lang="en-GB" sz="450" b="1" dirty="0">
                <a:latin typeface="Arial" pitchFamily="34" charset="0"/>
                <a:cs typeface="Arial" pitchFamily="34" charset="0"/>
              </a:rPr>
              <a:t>52%</a:t>
            </a:r>
          </a:p>
        </p:txBody>
      </p:sp>
      <p:pic>
        <p:nvPicPr>
          <p:cNvPr id="42000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9300" y="4335463"/>
            <a:ext cx="322263" cy="12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243263" y="4373563"/>
            <a:ext cx="350837" cy="714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>
              <a:lnSpc>
                <a:spcPts val="600"/>
              </a:lnSpc>
              <a:spcAft>
                <a:spcPts val="0"/>
              </a:spcAft>
              <a:defRPr/>
            </a:pPr>
            <a:r>
              <a:rPr lang="en-GB" sz="450" b="1" dirty="0">
                <a:latin typeface="Arial" pitchFamily="34" charset="0"/>
                <a:cs typeface="Arial" pitchFamily="34" charset="0"/>
              </a:rPr>
              <a:t>Dispersed</a:t>
            </a:r>
          </a:p>
        </p:txBody>
      </p:sp>
      <p:pic>
        <p:nvPicPr>
          <p:cNvPr id="42002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9163" y="4905375"/>
            <a:ext cx="3003550" cy="191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003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2950" y="3203575"/>
            <a:ext cx="1833563" cy="116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004" name="Picture 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4100" y="2760663"/>
            <a:ext cx="1833563" cy="116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005" name="Picture 2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3188" y="4035425"/>
            <a:ext cx="1833562" cy="116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006" name="Picture 2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3463" y="5159375"/>
            <a:ext cx="1833562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007" name="Picture 2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0988" y="3854450"/>
            <a:ext cx="1833562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295275" y="2168525"/>
            <a:ext cx="5267325" cy="427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09590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srgbClr val="000000"/>
                </a:solidFill>
              </a:rPr>
              <a:t>Advisory Team for Large Applications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09590"/>
              </a:buClr>
              <a:buFont typeface="Wingdings" pitchFamily="2" charset="2"/>
              <a:buChar char="§"/>
            </a:pPr>
            <a:r>
              <a:rPr lang="en-GB" sz="2400" dirty="0"/>
              <a:t>Impartial &amp; independent advice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09590"/>
              </a:buClr>
              <a:buFont typeface="Wingdings" pitchFamily="2" charset="2"/>
              <a:buChar char="§"/>
            </a:pPr>
            <a:r>
              <a:rPr lang="en-GB" sz="2400" dirty="0"/>
              <a:t>Supporting Local Authorities on large scale complex schemes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09590"/>
              </a:buClr>
              <a:buFont typeface="Wingdings" pitchFamily="2" charset="2"/>
              <a:buChar char="§"/>
            </a:pPr>
            <a:r>
              <a:rPr lang="en-GB" sz="2400" dirty="0"/>
              <a:t>Non-statutory advice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09590"/>
              </a:buClr>
              <a:buFont typeface="Wingdings" pitchFamily="2" charset="2"/>
              <a:buChar char="§"/>
            </a:pPr>
            <a:r>
              <a:rPr lang="en-GB" sz="2400" dirty="0"/>
              <a:t>Currently helping </a:t>
            </a:r>
            <a:r>
              <a:rPr lang="en-GB" sz="2400" dirty="0" smtClean="0"/>
              <a:t>50-60 </a:t>
            </a:r>
            <a:r>
              <a:rPr lang="en-GB" sz="2400" dirty="0"/>
              <a:t>Local Authorities </a:t>
            </a:r>
          </a:p>
        </p:txBody>
      </p:sp>
      <p:pic>
        <p:nvPicPr>
          <p:cNvPr id="18435" name="Picture 4" descr="UDC 06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00775" y="4268788"/>
            <a:ext cx="2452688" cy="1635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5" descr="James_Harwood_and_Kerry_Manning,_HomeBuy_Direct,_Ashford,_Ken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92838" y="2230438"/>
            <a:ext cx="2413000" cy="1603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2"/>
          <p:cNvSpPr txBox="1">
            <a:spLocks noChangeArrowheads="1"/>
          </p:cNvSpPr>
          <p:nvPr/>
        </p:nvSpPr>
        <p:spPr bwMode="auto">
          <a:xfrm>
            <a:off x="468313" y="333375"/>
            <a:ext cx="689451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800" b="1" dirty="0">
                <a:solidFill>
                  <a:srgbClr val="009590"/>
                </a:solidFill>
              </a:rPr>
              <a:t>Who we are </a:t>
            </a:r>
            <a:r>
              <a:rPr lang="en-GB" sz="2800" dirty="0">
                <a:solidFill>
                  <a:srgbClr val="009590"/>
                </a:solidFill>
              </a:rPr>
              <a:t/>
            </a:r>
            <a:br>
              <a:rPr lang="en-GB" sz="2800" dirty="0">
                <a:solidFill>
                  <a:srgbClr val="009590"/>
                </a:solidFill>
              </a:rPr>
            </a:br>
            <a:r>
              <a:rPr lang="en-GB" sz="2800" dirty="0">
                <a:solidFill>
                  <a:srgbClr val="009590"/>
                </a:solidFill>
              </a:rPr>
              <a:t>ATLAS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1606550"/>
            <a:ext cx="7321550" cy="506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1" name="Rectangle 2"/>
          <p:cNvSpPr txBox="1">
            <a:spLocks noChangeArrowheads="1"/>
          </p:cNvSpPr>
          <p:nvPr/>
        </p:nvSpPr>
        <p:spPr bwMode="auto">
          <a:xfrm>
            <a:off x="468313" y="333375"/>
            <a:ext cx="64436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800" b="1" dirty="0">
                <a:solidFill>
                  <a:srgbClr val="009590"/>
                </a:solidFill>
              </a:rPr>
              <a:t>Welborne (North of Fareham)</a:t>
            </a:r>
            <a:r>
              <a:rPr lang="en-GB" sz="2800" dirty="0">
                <a:solidFill>
                  <a:srgbClr val="009590"/>
                </a:solidFill>
              </a:rPr>
              <a:t/>
            </a:r>
            <a:br>
              <a:rPr lang="en-GB" sz="2800" dirty="0">
                <a:solidFill>
                  <a:srgbClr val="009590"/>
                </a:solidFill>
              </a:rPr>
            </a:br>
            <a:r>
              <a:rPr lang="en-GB" sz="2800" dirty="0">
                <a:solidFill>
                  <a:srgbClr val="009590"/>
                </a:solidFill>
              </a:rPr>
              <a:t>E-panel Survey</a:t>
            </a:r>
          </a:p>
        </p:txBody>
      </p:sp>
      <p:pic>
        <p:nvPicPr>
          <p:cNvPr id="4301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6313" y="3960813"/>
            <a:ext cx="1836737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427663" y="4949825"/>
            <a:ext cx="3684587" cy="18081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934200" y="5946775"/>
          <a:ext cx="2114550" cy="742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665"/>
                <a:gridCol w="539885"/>
              </a:tblGrid>
              <a:tr h="371475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New Community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10" marR="91410" marT="45798" marB="457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82%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10" marR="91410" marT="45798" marB="45798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latin typeface="Arial" pitchFamily="34" charset="0"/>
                          <a:cs typeface="Arial" pitchFamily="34" charset="0"/>
                        </a:rPr>
                        <a:t>Dispersed</a:t>
                      </a:r>
                      <a:endParaRPr lang="en-GB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10" marR="91410" marT="45798" marB="457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latin typeface="Arial" pitchFamily="34" charset="0"/>
                          <a:cs typeface="Arial" pitchFamily="34" charset="0"/>
                        </a:rPr>
                        <a:t>18%</a:t>
                      </a:r>
                      <a:endParaRPr lang="en-GB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10" marR="91410" marT="45798" marB="45798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3019" name="TextBox 5"/>
          <p:cNvSpPr txBox="1">
            <a:spLocks noChangeArrowheads="1"/>
          </p:cNvSpPr>
          <p:nvPr/>
        </p:nvSpPr>
        <p:spPr bwMode="auto">
          <a:xfrm>
            <a:off x="6934200" y="5095875"/>
            <a:ext cx="200818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1400" b="1" dirty="0"/>
              <a:t>Preferred location for housing to address need</a:t>
            </a:r>
          </a:p>
        </p:txBody>
      </p:sp>
      <p:pic>
        <p:nvPicPr>
          <p:cNvPr id="430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2888" y="3332163"/>
            <a:ext cx="338137" cy="12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076700" y="3362325"/>
            <a:ext cx="350838" cy="1492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>
              <a:lnSpc>
                <a:spcPts val="600"/>
              </a:lnSpc>
              <a:spcAft>
                <a:spcPts val="0"/>
              </a:spcAft>
              <a:defRPr/>
            </a:pPr>
            <a:r>
              <a:rPr lang="en-GB" sz="450" b="1" dirty="0">
                <a:latin typeface="Arial" pitchFamily="34" charset="0"/>
                <a:cs typeface="Arial" pitchFamily="34" charset="0"/>
              </a:rPr>
              <a:t>Dispersed</a:t>
            </a:r>
          </a:p>
          <a:p>
            <a:pPr algn="ctr">
              <a:lnSpc>
                <a:spcPts val="600"/>
              </a:lnSpc>
              <a:spcAft>
                <a:spcPts val="0"/>
              </a:spcAft>
              <a:defRPr/>
            </a:pPr>
            <a:r>
              <a:rPr lang="en-GB" sz="450" b="1" dirty="0">
                <a:latin typeface="Arial" pitchFamily="34" charset="0"/>
                <a:cs typeface="Arial" pitchFamily="34" charset="0"/>
              </a:rPr>
              <a:t>50%</a:t>
            </a:r>
          </a:p>
        </p:txBody>
      </p:sp>
      <p:pic>
        <p:nvPicPr>
          <p:cNvPr id="4302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9675" y="3759200"/>
            <a:ext cx="338138" cy="12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030788" y="3757613"/>
            <a:ext cx="350837" cy="15398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>
              <a:lnSpc>
                <a:spcPts val="600"/>
              </a:lnSpc>
              <a:spcAft>
                <a:spcPts val="0"/>
              </a:spcAft>
              <a:defRPr/>
            </a:pPr>
            <a:r>
              <a:rPr lang="en-GB" sz="450" b="1" dirty="0">
                <a:latin typeface="Arial" pitchFamily="34" charset="0"/>
                <a:cs typeface="Arial" pitchFamily="34" charset="0"/>
              </a:rPr>
              <a:t>Dispersed</a:t>
            </a:r>
          </a:p>
          <a:p>
            <a:pPr algn="ctr">
              <a:lnSpc>
                <a:spcPts val="600"/>
              </a:lnSpc>
              <a:spcAft>
                <a:spcPts val="0"/>
              </a:spcAft>
              <a:defRPr/>
            </a:pPr>
            <a:r>
              <a:rPr lang="en-GB" sz="450" b="1" dirty="0">
                <a:latin typeface="Arial" pitchFamily="34" charset="0"/>
                <a:cs typeface="Arial" pitchFamily="34" charset="0"/>
              </a:rPr>
              <a:t>52%</a:t>
            </a:r>
          </a:p>
        </p:txBody>
      </p:sp>
      <p:pic>
        <p:nvPicPr>
          <p:cNvPr id="43024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9300" y="4335463"/>
            <a:ext cx="322263" cy="12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243263" y="4373563"/>
            <a:ext cx="350837" cy="714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>
              <a:lnSpc>
                <a:spcPts val="600"/>
              </a:lnSpc>
              <a:spcAft>
                <a:spcPts val="0"/>
              </a:spcAft>
              <a:defRPr/>
            </a:pPr>
            <a:r>
              <a:rPr lang="en-GB" sz="450" b="1" dirty="0">
                <a:latin typeface="Arial" pitchFamily="34" charset="0"/>
                <a:cs typeface="Arial" pitchFamily="34" charset="0"/>
              </a:rPr>
              <a:t>Dispersed</a:t>
            </a:r>
          </a:p>
        </p:txBody>
      </p:sp>
      <p:pic>
        <p:nvPicPr>
          <p:cNvPr id="43026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9163" y="4905375"/>
            <a:ext cx="3003550" cy="191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27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2950" y="3203575"/>
            <a:ext cx="1833563" cy="116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28" name="Picture 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4100" y="2760663"/>
            <a:ext cx="1833563" cy="116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29" name="Picture 2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3188" y="4035425"/>
            <a:ext cx="1833562" cy="116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30" name="Picture 2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3463" y="5159375"/>
            <a:ext cx="1833562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31" name="Picture 2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0988" y="3854450"/>
            <a:ext cx="1833562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-79375" y="1611313"/>
            <a:ext cx="9612313" cy="5467350"/>
          </a:xfrm>
          <a:prstGeom prst="rect">
            <a:avLst/>
          </a:prstGeom>
          <a:solidFill>
            <a:srgbClr val="FFFFFF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566738" y="1995488"/>
          <a:ext cx="3060700" cy="314325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364674"/>
                <a:gridCol w="696026"/>
              </a:tblGrid>
              <a:tr h="292448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Key Facilities</a:t>
                      </a:r>
                      <a:endParaRPr lang="en-GB" sz="20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No.</a:t>
                      </a:r>
                      <a:endParaRPr lang="en-GB" sz="20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292448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effectLst/>
                        </a:rPr>
                        <a:t>Primary schools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effectLst/>
                        </a:rPr>
                        <a:t>344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448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effectLst/>
                        </a:rPr>
                        <a:t>Health centre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effectLst/>
                        </a:rPr>
                        <a:t>324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448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effectLst/>
                        </a:rPr>
                        <a:t>Secondary school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effectLst/>
                        </a:rPr>
                        <a:t>208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448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effectLst/>
                        </a:rPr>
                        <a:t>Shops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effectLst/>
                        </a:rPr>
                        <a:t>182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448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effectLst/>
                        </a:rPr>
                        <a:t>Parks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effectLst/>
                        </a:rPr>
                        <a:t>149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448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effectLst/>
                        </a:rPr>
                        <a:t>Community centres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effectLst/>
                        </a:rPr>
                        <a:t>121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448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effectLst/>
                        </a:rPr>
                        <a:t>Play areas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effectLst/>
                        </a:rPr>
                        <a:t>79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448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effectLst/>
                        </a:rPr>
                        <a:t>Supermarket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effectLst/>
                        </a:rPr>
                        <a:t>49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448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effectLst/>
                        </a:rPr>
                        <a:t>Churches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effectLst/>
                        </a:rPr>
                        <a:t>21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ChangeArrowheads="1"/>
          </p:cNvSpPr>
          <p:nvPr/>
        </p:nvSpPr>
        <p:spPr bwMode="auto">
          <a:xfrm>
            <a:off x="565150" y="2303463"/>
            <a:ext cx="5041900" cy="427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09590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srgbClr val="000000"/>
                </a:solidFill>
              </a:rPr>
              <a:t>Collective vision &amp; objective setting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09590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srgbClr val="000000"/>
                </a:solidFill>
              </a:rPr>
              <a:t>Front loading issues resolution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09590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srgbClr val="000000"/>
                </a:solidFill>
              </a:rPr>
              <a:t>Framework for joint evidence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09590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srgbClr val="000000"/>
                </a:solidFill>
              </a:rPr>
              <a:t>Active project management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09590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srgbClr val="000000"/>
                </a:solidFill>
              </a:rPr>
              <a:t>Resource &amp; work flow planning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09590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srgbClr val="000000"/>
                </a:solidFill>
              </a:rPr>
              <a:t>Structure to engagement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09590"/>
              </a:buClr>
              <a:buFont typeface="Wingdings" pitchFamily="2" charset="2"/>
              <a:buChar char="§"/>
            </a:pPr>
            <a:endParaRPr lang="en-GB" sz="2400" dirty="0">
              <a:solidFill>
                <a:srgbClr val="0000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9590"/>
              </a:buClr>
              <a:buFont typeface="Wingdings" pitchFamily="2" charset="2"/>
              <a:buChar char="§"/>
            </a:pPr>
            <a:endParaRPr lang="en-GB" sz="2400" dirty="0">
              <a:solidFill>
                <a:srgbClr val="0000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9590"/>
              </a:buClr>
              <a:buFont typeface="Wingdings" pitchFamily="2" charset="2"/>
              <a:buChar char="§"/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4035" name="Rectangle 2"/>
          <p:cNvSpPr txBox="1">
            <a:spLocks noChangeArrowheads="1"/>
          </p:cNvSpPr>
          <p:nvPr/>
        </p:nvSpPr>
        <p:spPr bwMode="auto">
          <a:xfrm>
            <a:off x="468313" y="333375"/>
            <a:ext cx="698341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800" b="1" dirty="0">
                <a:solidFill>
                  <a:srgbClr val="009590"/>
                </a:solidFill>
              </a:rPr>
              <a:t>What can the planning system do</a:t>
            </a:r>
            <a:r>
              <a:rPr lang="en-GB" sz="2800" dirty="0">
                <a:solidFill>
                  <a:srgbClr val="009590"/>
                </a:solidFill>
              </a:rPr>
              <a:t/>
            </a:r>
            <a:br>
              <a:rPr lang="en-GB" sz="2800" dirty="0">
                <a:solidFill>
                  <a:srgbClr val="009590"/>
                </a:solidFill>
              </a:rPr>
            </a:br>
            <a:r>
              <a:rPr lang="en-GB" sz="2800" dirty="0">
                <a:solidFill>
                  <a:srgbClr val="009590"/>
                </a:solidFill>
              </a:rPr>
              <a:t>A shared endeavour: positive collaboration</a:t>
            </a:r>
          </a:p>
        </p:txBody>
      </p:sp>
      <p:pic>
        <p:nvPicPr>
          <p:cNvPr id="44036" name="Picture 2" descr="http://www.c3workplace.com/wp-content/uploads/2014/04/Working-together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6925" y="2713038"/>
            <a:ext cx="3043238" cy="206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Rectangle 3"/>
          <p:cNvSpPr>
            <a:spLocks noChangeArrowheads="1"/>
          </p:cNvSpPr>
          <p:nvPr/>
        </p:nvSpPr>
        <p:spPr bwMode="auto">
          <a:xfrm>
            <a:off x="569913" y="5408613"/>
            <a:ext cx="754380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09590"/>
              </a:buClr>
              <a:buFont typeface="Wingdings" pitchFamily="2" charset="2"/>
              <a:buChar char="§"/>
            </a:pPr>
            <a:endParaRPr lang="en-GB" sz="2400" dirty="0">
              <a:solidFill>
                <a:srgbClr val="0000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9590"/>
              </a:buClr>
              <a:buFont typeface="Wingdings" pitchFamily="2" charset="2"/>
              <a:buChar char="§"/>
            </a:pPr>
            <a:endParaRPr lang="en-GB" sz="2400" dirty="0">
              <a:solidFill>
                <a:srgbClr val="0000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9590"/>
              </a:buClr>
              <a:buFont typeface="Wingdings" pitchFamily="2" charset="2"/>
              <a:buChar char="§"/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66738" y="5499100"/>
            <a:ext cx="8353425" cy="274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09590"/>
              </a:buClr>
              <a:buFont typeface="Wingdings" pitchFamily="2" charset="2"/>
              <a:buChar char="§"/>
              <a:defRPr/>
            </a:pPr>
            <a:endParaRPr lang="en-GB" sz="2400" dirty="0">
              <a:solidFill>
                <a:srgbClr val="0000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9590"/>
              </a:buClr>
              <a:buFont typeface="Wingdings" pitchFamily="2" charset="2"/>
              <a:buChar char="§"/>
              <a:defRPr/>
            </a:pPr>
            <a:r>
              <a:rPr lang="en-GB" sz="2400" b="1" dirty="0">
                <a:solidFill>
                  <a:srgbClr val="000000"/>
                </a:solidFill>
              </a:rPr>
              <a:t>Tools: </a:t>
            </a:r>
            <a:r>
              <a:rPr lang="en-GB" sz="2400" dirty="0">
                <a:solidFill>
                  <a:srgbClr val="000000"/>
                </a:solidFill>
              </a:rPr>
              <a:t>PPAs, MoUs, Project Plans</a:t>
            </a:r>
          </a:p>
          <a:p>
            <a:pPr eaLnBrk="0" hangingPunct="0">
              <a:spcBef>
                <a:spcPct val="20000"/>
              </a:spcBef>
              <a:buClr>
                <a:srgbClr val="009590"/>
              </a:buClr>
              <a:defRPr/>
            </a:pPr>
            <a:endParaRPr lang="en-GB" sz="2400" dirty="0">
              <a:solidFill>
                <a:srgbClr val="0000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9590"/>
              </a:buClr>
              <a:buFont typeface="Wingdings" pitchFamily="2" charset="2"/>
              <a:buChar char="§"/>
              <a:defRPr/>
            </a:pPr>
            <a:endParaRPr lang="en-GB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2038" y="1673225"/>
            <a:ext cx="6524625" cy="4849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59" name="Rectangle 2"/>
          <p:cNvSpPr txBox="1">
            <a:spLocks noChangeArrowheads="1"/>
          </p:cNvSpPr>
          <p:nvPr/>
        </p:nvSpPr>
        <p:spPr bwMode="auto">
          <a:xfrm>
            <a:off x="468313" y="333375"/>
            <a:ext cx="698341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800" b="1" dirty="0">
                <a:solidFill>
                  <a:srgbClr val="009590"/>
                </a:solidFill>
              </a:rPr>
              <a:t>What can the planning system do</a:t>
            </a:r>
            <a:r>
              <a:rPr lang="en-GB" sz="2800" dirty="0">
                <a:solidFill>
                  <a:srgbClr val="009590"/>
                </a:solidFill>
              </a:rPr>
              <a:t/>
            </a:r>
            <a:br>
              <a:rPr lang="en-GB" sz="2800" dirty="0">
                <a:solidFill>
                  <a:srgbClr val="009590"/>
                </a:solidFill>
              </a:rPr>
            </a:br>
            <a:r>
              <a:rPr lang="en-GB" sz="2800" dirty="0">
                <a:solidFill>
                  <a:srgbClr val="009590"/>
                </a:solidFill>
              </a:rPr>
              <a:t>A shared endeavour: positive collaboration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 txBox="1">
            <a:spLocks noChangeArrowheads="1"/>
          </p:cNvSpPr>
          <p:nvPr/>
        </p:nvSpPr>
        <p:spPr bwMode="auto">
          <a:xfrm>
            <a:off x="468313" y="333375"/>
            <a:ext cx="698341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800" b="1" dirty="0">
                <a:solidFill>
                  <a:srgbClr val="009590"/>
                </a:solidFill>
              </a:rPr>
              <a:t>What can the planning system do</a:t>
            </a:r>
            <a:r>
              <a:rPr lang="en-GB" sz="2800" dirty="0">
                <a:solidFill>
                  <a:srgbClr val="009590"/>
                </a:solidFill>
              </a:rPr>
              <a:t/>
            </a:r>
            <a:br>
              <a:rPr lang="en-GB" sz="2800" dirty="0">
                <a:solidFill>
                  <a:srgbClr val="009590"/>
                </a:solidFill>
              </a:rPr>
            </a:br>
            <a:r>
              <a:rPr lang="en-GB" sz="2800" dirty="0">
                <a:solidFill>
                  <a:srgbClr val="009590"/>
                </a:solidFill>
              </a:rPr>
              <a:t>A shared endeavour: positive collaboration</a:t>
            </a:r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63" y="1663700"/>
            <a:ext cx="6542087" cy="4735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 txBox="1">
            <a:spLocks noChangeArrowheads="1"/>
          </p:cNvSpPr>
          <p:nvPr/>
        </p:nvSpPr>
        <p:spPr bwMode="auto">
          <a:xfrm>
            <a:off x="468313" y="333375"/>
            <a:ext cx="698341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800" b="1" dirty="0">
                <a:solidFill>
                  <a:srgbClr val="009590"/>
                </a:solidFill>
              </a:rPr>
              <a:t>What can the planning system do</a:t>
            </a:r>
            <a:r>
              <a:rPr lang="en-GB" sz="2800" dirty="0">
                <a:solidFill>
                  <a:srgbClr val="009590"/>
                </a:solidFill>
              </a:rPr>
              <a:t/>
            </a:r>
            <a:br>
              <a:rPr lang="en-GB" sz="2800" dirty="0">
                <a:solidFill>
                  <a:srgbClr val="009590"/>
                </a:solidFill>
              </a:rPr>
            </a:br>
            <a:r>
              <a:rPr lang="en-GB" sz="2800" dirty="0">
                <a:solidFill>
                  <a:srgbClr val="009590"/>
                </a:solidFill>
              </a:rPr>
              <a:t>A shared endeavour: positive collaboration</a:t>
            </a:r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0450" y="1673225"/>
            <a:ext cx="6542088" cy="4889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ChangeArrowheads="1"/>
          </p:cNvSpPr>
          <p:nvPr/>
        </p:nvSpPr>
        <p:spPr bwMode="auto">
          <a:xfrm>
            <a:off x="565150" y="2079625"/>
            <a:ext cx="5581650" cy="427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09590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srgbClr val="000000"/>
                </a:solidFill>
              </a:rPr>
              <a:t>Understanding the problem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09590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srgbClr val="000000"/>
                </a:solidFill>
              </a:rPr>
              <a:t>Local economic markets, skills &amp; training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09590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srgbClr val="000000"/>
                </a:solidFill>
              </a:rPr>
              <a:t>Scheme phasing flexibilities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09590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srgbClr val="000000"/>
                </a:solidFill>
              </a:rPr>
              <a:t>Alternative funding &amp; delivery opportunities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09590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srgbClr val="000000"/>
                </a:solidFill>
              </a:rPr>
              <a:t>Addressing finance &amp; cashflow needs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09590"/>
              </a:buClr>
              <a:buFont typeface="Wingdings" pitchFamily="2" charset="2"/>
              <a:buChar char="§"/>
            </a:pPr>
            <a:endParaRPr lang="en-GB" sz="2400" dirty="0">
              <a:solidFill>
                <a:srgbClr val="0000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9590"/>
              </a:buClr>
              <a:buFont typeface="Wingdings" pitchFamily="2" charset="2"/>
              <a:buChar char="§"/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8131" name="Rectangle 2"/>
          <p:cNvSpPr txBox="1">
            <a:spLocks noChangeArrowheads="1"/>
          </p:cNvSpPr>
          <p:nvPr/>
        </p:nvSpPr>
        <p:spPr bwMode="auto">
          <a:xfrm>
            <a:off x="468313" y="333375"/>
            <a:ext cx="689451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800" b="1" dirty="0">
                <a:solidFill>
                  <a:srgbClr val="009590"/>
                </a:solidFill>
              </a:rPr>
              <a:t>What can the planning system do</a:t>
            </a:r>
            <a:r>
              <a:rPr lang="en-GB" sz="2800" dirty="0">
                <a:solidFill>
                  <a:srgbClr val="009590"/>
                </a:solidFill>
              </a:rPr>
              <a:t/>
            </a:r>
            <a:br>
              <a:rPr lang="en-GB" sz="2800" dirty="0">
                <a:solidFill>
                  <a:srgbClr val="009590"/>
                </a:solidFill>
              </a:rPr>
            </a:br>
            <a:r>
              <a:rPr lang="en-GB" sz="2800" dirty="0">
                <a:solidFill>
                  <a:srgbClr val="009590"/>
                </a:solidFill>
              </a:rPr>
              <a:t>Making things happen: focus on delivery</a:t>
            </a:r>
          </a:p>
        </p:txBody>
      </p:sp>
      <p:pic>
        <p:nvPicPr>
          <p:cNvPr id="48132" name="Picture 2" descr="http://blog.vistage.com/wp-content/uploads/2010/12/Image-Putting-the-Pieces-Togther-to-Reach-Success2-e1292964177663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7900" y="2708275"/>
            <a:ext cx="2876550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66738" y="5319713"/>
            <a:ext cx="83534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09590"/>
              </a:buClr>
              <a:buFont typeface="Wingdings" pitchFamily="2" charset="2"/>
              <a:buChar char="§"/>
              <a:defRPr/>
            </a:pPr>
            <a:endParaRPr lang="en-GB" sz="2400" dirty="0">
              <a:solidFill>
                <a:srgbClr val="0000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9590"/>
              </a:buClr>
              <a:buFont typeface="Wingdings" pitchFamily="2" charset="2"/>
              <a:buChar char="§"/>
              <a:defRPr/>
            </a:pPr>
            <a:r>
              <a:rPr lang="en-GB" sz="2400" b="1" dirty="0">
                <a:solidFill>
                  <a:srgbClr val="000000"/>
                </a:solidFill>
              </a:rPr>
              <a:t>Tools: </a:t>
            </a:r>
            <a:r>
              <a:rPr lang="en-GB" sz="2400" dirty="0">
                <a:solidFill>
                  <a:srgbClr val="000000"/>
                </a:solidFill>
              </a:rPr>
              <a:t>S106, CIL, NHB, CPO Powers, Public Sector Land, Growth &amp; Investment Funds</a:t>
            </a:r>
          </a:p>
          <a:p>
            <a:pPr eaLnBrk="0" hangingPunct="0">
              <a:spcBef>
                <a:spcPct val="20000"/>
              </a:spcBef>
              <a:buClr>
                <a:srgbClr val="009590"/>
              </a:buClr>
              <a:defRPr/>
            </a:pPr>
            <a:endParaRPr lang="en-GB" sz="2400" dirty="0">
              <a:solidFill>
                <a:srgbClr val="0000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9590"/>
              </a:buClr>
              <a:buFont typeface="Wingdings" pitchFamily="2" charset="2"/>
              <a:buChar char="§"/>
              <a:defRPr/>
            </a:pPr>
            <a:endParaRPr lang="en-GB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ChangeArrowheads="1"/>
          </p:cNvSpPr>
          <p:nvPr/>
        </p:nvSpPr>
        <p:spPr bwMode="auto">
          <a:xfrm>
            <a:off x="250825" y="2079625"/>
            <a:ext cx="540385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09590"/>
              </a:buClr>
              <a:buFont typeface="Wingdings" pitchFamily="2" charset="2"/>
              <a:buChar char="§"/>
            </a:pPr>
            <a:r>
              <a:rPr lang="en-GB" sz="2400" dirty="0"/>
              <a:t>Policy &amp; permissions in place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09590"/>
              </a:buClr>
              <a:buFont typeface="Wingdings" pitchFamily="2" charset="2"/>
              <a:buChar char="§"/>
            </a:pPr>
            <a:r>
              <a:rPr lang="en-GB" sz="2400" dirty="0"/>
              <a:t>No appetite to renegotiate S106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09590"/>
              </a:buClr>
              <a:buFont typeface="Wingdings" pitchFamily="2" charset="2"/>
              <a:buChar char="§"/>
            </a:pPr>
            <a:r>
              <a:rPr lang="en-GB" sz="2400" dirty="0"/>
              <a:t>Strong working partnership 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09590"/>
              </a:buClr>
              <a:buFont typeface="Wingdings" pitchFamily="2" charset="2"/>
              <a:buChar char="§"/>
            </a:pPr>
            <a:r>
              <a:rPr lang="en-GB" sz="2400" dirty="0"/>
              <a:t>Attracting public sector investment: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009590"/>
              </a:buClr>
              <a:buFont typeface="Wingdings" pitchFamily="2" charset="2"/>
              <a:buChar char="§"/>
            </a:pPr>
            <a:r>
              <a:rPr lang="en-GB" sz="2400" dirty="0"/>
              <a:t>Low Carbon funding £4m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009590"/>
              </a:buClr>
              <a:buFont typeface="Wingdings" pitchFamily="2" charset="2"/>
              <a:buChar char="§"/>
            </a:pPr>
            <a:r>
              <a:rPr lang="en-GB" sz="2400" dirty="0"/>
              <a:t>Affordable Housing £16m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009590"/>
              </a:buClr>
              <a:buFont typeface="Wingdings" pitchFamily="2" charset="2"/>
              <a:buChar char="§"/>
            </a:pPr>
            <a:r>
              <a:rPr lang="en-GB" sz="2400" dirty="0"/>
              <a:t>DfT funding £10m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009590"/>
              </a:buClr>
              <a:buFont typeface="Wingdings" pitchFamily="2" charset="2"/>
              <a:buChar char="§"/>
            </a:pPr>
            <a:r>
              <a:rPr lang="en-GB" sz="2400" dirty="0"/>
              <a:t>Local Infrastructure Fund £20m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09590"/>
              </a:buClr>
              <a:buFont typeface="Wingdings" pitchFamily="2" charset="2"/>
              <a:buChar char="§"/>
            </a:pPr>
            <a:r>
              <a:rPr lang="en-GB" sz="2400" dirty="0"/>
              <a:t>Enabled start on site &amp; delivery of agreed obligations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09590"/>
              </a:buClr>
              <a:buFont typeface="Wingdings" pitchFamily="2" charset="2"/>
              <a:buChar char="§"/>
            </a:pPr>
            <a:endParaRPr lang="en-GB" sz="2400" dirty="0"/>
          </a:p>
          <a:p>
            <a:pPr marL="342900" indent="-342900" eaLnBrk="0" hangingPunct="0">
              <a:spcBef>
                <a:spcPct val="20000"/>
              </a:spcBef>
              <a:buClr>
                <a:srgbClr val="009590"/>
              </a:buClr>
              <a:buFont typeface="Wingdings" pitchFamily="2" charset="2"/>
              <a:buChar char="§"/>
            </a:pPr>
            <a:endParaRPr lang="en-GB" sz="2400" dirty="0"/>
          </a:p>
          <a:p>
            <a:pPr marL="342900" indent="-342900" eaLnBrk="0" hangingPunct="0">
              <a:spcBef>
                <a:spcPct val="20000"/>
              </a:spcBef>
              <a:buClr>
                <a:srgbClr val="009590"/>
              </a:buClr>
              <a:buFont typeface="Wingdings" pitchFamily="2" charset="2"/>
              <a:buChar char="§"/>
            </a:pPr>
            <a:endParaRPr lang="en-GB" sz="2400" b="1" dirty="0"/>
          </a:p>
          <a:p>
            <a:pPr marL="342900" indent="-342900" eaLnBrk="0" hangingPunct="0">
              <a:spcBef>
                <a:spcPct val="20000"/>
              </a:spcBef>
              <a:buClr>
                <a:srgbClr val="009590"/>
              </a:buClr>
              <a:buFont typeface="Arial" charset="0"/>
              <a:buChar char="•"/>
            </a:pPr>
            <a:endParaRPr lang="en-GB" sz="2400" dirty="0"/>
          </a:p>
        </p:txBody>
      </p:sp>
      <p:pic>
        <p:nvPicPr>
          <p:cNvPr id="49155" name="Picture 5" descr="Cranbrook after Feb 1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25" y="2398713"/>
            <a:ext cx="2495550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3" descr="Devon County Council Health and Wellbeing at Wor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1600" y="5273675"/>
            <a:ext cx="1081088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11" descr="http://www.snackpack.org.uk/Core/snackpack/UserFiles/Images/ec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6400" y="5949950"/>
            <a:ext cx="1506538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13" descr="exeter and east devon growth point">
            <a:hlinkClick r:id="rId6" tooltip="exeter and east devon growth point homepage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5004"/>
          <a:stretch>
            <a:fillRect/>
          </a:stretch>
        </p:blipFill>
        <p:spPr bwMode="auto">
          <a:xfrm>
            <a:off x="6462713" y="1704975"/>
            <a:ext cx="24923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Picture 9" descr="http://www.uplyme.com/images/eddclogo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9513" y="5364163"/>
            <a:ext cx="74295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0" name="Rectangle 2"/>
          <p:cNvSpPr txBox="1">
            <a:spLocks noChangeArrowheads="1"/>
          </p:cNvSpPr>
          <p:nvPr/>
        </p:nvSpPr>
        <p:spPr bwMode="auto">
          <a:xfrm>
            <a:off x="468313" y="333375"/>
            <a:ext cx="64436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800" b="1" dirty="0">
                <a:solidFill>
                  <a:srgbClr val="009590"/>
                </a:solidFill>
              </a:rPr>
              <a:t>Cranbrook, East Devon</a:t>
            </a:r>
            <a:r>
              <a:rPr lang="en-GB" sz="2800" dirty="0">
                <a:solidFill>
                  <a:srgbClr val="009590"/>
                </a:solidFill>
              </a:rPr>
              <a:t/>
            </a:r>
            <a:br>
              <a:rPr lang="en-GB" sz="2800" dirty="0">
                <a:solidFill>
                  <a:srgbClr val="009590"/>
                </a:solidFill>
              </a:rPr>
            </a:br>
            <a:r>
              <a:rPr lang="en-GB" sz="2800" dirty="0">
                <a:solidFill>
                  <a:srgbClr val="009590"/>
                </a:solidFill>
              </a:rPr>
              <a:t>Delivering the vision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 txBox="1">
            <a:spLocks noChangeArrowheads="1"/>
          </p:cNvSpPr>
          <p:nvPr/>
        </p:nvSpPr>
        <p:spPr bwMode="auto">
          <a:xfrm>
            <a:off x="468313" y="333375"/>
            <a:ext cx="617378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800" b="1" dirty="0">
                <a:solidFill>
                  <a:srgbClr val="009590"/>
                </a:solidFill>
              </a:rPr>
              <a:t>What can the planning system do</a:t>
            </a:r>
            <a:r>
              <a:rPr lang="en-GB" sz="2800" dirty="0">
                <a:solidFill>
                  <a:srgbClr val="009590"/>
                </a:solidFill>
              </a:rPr>
              <a:t/>
            </a:r>
            <a:br>
              <a:rPr lang="en-GB" sz="2800" dirty="0">
                <a:solidFill>
                  <a:srgbClr val="009590"/>
                </a:solidFill>
              </a:rPr>
            </a:br>
            <a:r>
              <a:rPr lang="en-GB" sz="2800" dirty="0">
                <a:solidFill>
                  <a:srgbClr val="009590"/>
                </a:solidFill>
              </a:rPr>
              <a:t>Preparing for further reform</a:t>
            </a:r>
          </a:p>
        </p:txBody>
      </p:sp>
      <p:sp>
        <p:nvSpPr>
          <p:cNvPr id="50179" name="Rectangle 2"/>
          <p:cNvSpPr txBox="1">
            <a:spLocks noChangeArrowheads="1"/>
          </p:cNvSpPr>
          <p:nvPr/>
        </p:nvSpPr>
        <p:spPr bwMode="auto">
          <a:xfrm>
            <a:off x="468313" y="1898650"/>
            <a:ext cx="6173787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9590"/>
              </a:buClr>
              <a:buFont typeface="Wingdings" pitchFamily="2" charset="2"/>
              <a:buChar char="§"/>
            </a:pPr>
            <a:r>
              <a:rPr lang="en-GB" sz="2400" dirty="0"/>
              <a:t>Local Plan-making</a:t>
            </a:r>
          </a:p>
          <a:p>
            <a:pPr eaLnBrk="1" hangingPunct="1">
              <a:spcBef>
                <a:spcPct val="20000"/>
              </a:spcBef>
              <a:buClr>
                <a:srgbClr val="009590"/>
              </a:buClr>
              <a:buFont typeface="Wingdings" pitchFamily="2" charset="2"/>
              <a:buChar char="§"/>
            </a:pPr>
            <a:r>
              <a:rPr lang="en-GB" sz="2400" dirty="0"/>
              <a:t>Brownfield registers, permission in principle &amp; fast-track certificate</a:t>
            </a:r>
          </a:p>
          <a:p>
            <a:pPr eaLnBrk="1" hangingPunct="1">
              <a:spcBef>
                <a:spcPct val="20000"/>
              </a:spcBef>
              <a:buClr>
                <a:srgbClr val="009590"/>
              </a:buClr>
              <a:buFont typeface="Wingdings" pitchFamily="2" charset="2"/>
              <a:buChar char="§"/>
            </a:pPr>
            <a:r>
              <a:rPr lang="en-GB" sz="2400" dirty="0"/>
              <a:t>200,000 Starter Homes</a:t>
            </a:r>
          </a:p>
          <a:p>
            <a:pPr eaLnBrk="1" hangingPunct="1">
              <a:spcBef>
                <a:spcPct val="20000"/>
              </a:spcBef>
              <a:buClr>
                <a:srgbClr val="009590"/>
              </a:buClr>
              <a:buFont typeface="Wingdings" pitchFamily="2" charset="2"/>
              <a:buChar char="§"/>
            </a:pPr>
            <a:r>
              <a:rPr lang="en-GB" sz="2400" dirty="0"/>
              <a:t>Housing &amp; NSIP</a:t>
            </a:r>
          </a:p>
          <a:p>
            <a:pPr eaLnBrk="1" hangingPunct="1">
              <a:spcBef>
                <a:spcPct val="20000"/>
              </a:spcBef>
              <a:buClr>
                <a:srgbClr val="009590"/>
              </a:buClr>
              <a:buFont typeface="Wingdings" pitchFamily="2" charset="2"/>
              <a:buChar char="§"/>
            </a:pPr>
            <a:r>
              <a:rPr lang="en-GB" sz="2400" dirty="0"/>
              <a:t>Right to Build</a:t>
            </a:r>
          </a:p>
          <a:p>
            <a:pPr eaLnBrk="1" hangingPunct="1">
              <a:spcBef>
                <a:spcPct val="20000"/>
              </a:spcBef>
              <a:buClr>
                <a:srgbClr val="009590"/>
              </a:buClr>
              <a:buFont typeface="Wingdings" pitchFamily="2" charset="2"/>
              <a:buChar char="§"/>
            </a:pPr>
            <a:r>
              <a:rPr lang="en-GB" sz="2400" dirty="0"/>
              <a:t>S106 dispute resolution</a:t>
            </a:r>
          </a:p>
          <a:p>
            <a:pPr eaLnBrk="1" hangingPunct="1">
              <a:spcBef>
                <a:spcPct val="20000"/>
              </a:spcBef>
              <a:buClr>
                <a:srgbClr val="009590"/>
              </a:buClr>
              <a:buFont typeface="Wingdings" pitchFamily="2" charset="2"/>
              <a:buChar char="§"/>
            </a:pPr>
            <a:r>
              <a:rPr lang="en-GB" sz="2400" dirty="0"/>
              <a:t>Reform compulsory purchase</a:t>
            </a:r>
          </a:p>
          <a:p>
            <a:pPr eaLnBrk="1" hangingPunct="1">
              <a:spcBef>
                <a:spcPct val="20000"/>
              </a:spcBef>
              <a:buClr>
                <a:srgbClr val="009590"/>
              </a:buClr>
              <a:buFont typeface="Wingdings" pitchFamily="2" charset="2"/>
              <a:buChar char="§"/>
            </a:pPr>
            <a:r>
              <a:rPr lang="en-GB" sz="2400" dirty="0"/>
              <a:t>Planning performance</a:t>
            </a:r>
          </a:p>
          <a:p>
            <a:pPr eaLnBrk="1" hangingPunct="1">
              <a:spcBef>
                <a:spcPct val="20000"/>
              </a:spcBef>
              <a:buClr>
                <a:srgbClr val="009590"/>
              </a:buClr>
              <a:buFont typeface="Wingdings" pitchFamily="2" charset="2"/>
              <a:buChar char="§"/>
            </a:pPr>
            <a:r>
              <a:rPr lang="en-GB" sz="2400" dirty="0"/>
              <a:t>Simplifying and speeding up neighbourhood planning</a:t>
            </a:r>
          </a:p>
          <a:p>
            <a:pPr eaLnBrk="1" hangingPunct="1">
              <a:spcBef>
                <a:spcPct val="20000"/>
              </a:spcBef>
              <a:buClr>
                <a:srgbClr val="009590"/>
              </a:buClr>
              <a:buFont typeface="Wingdings" pitchFamily="2" charset="2"/>
              <a:buChar char="§"/>
            </a:pPr>
            <a:endParaRPr lang="en-GB" sz="2400" dirty="0"/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1863" y="2168525"/>
            <a:ext cx="2876550" cy="414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6443662" cy="1008063"/>
          </a:xfrm>
        </p:spPr>
        <p:txBody>
          <a:bodyPr/>
          <a:lstStyle/>
          <a:p>
            <a:r>
              <a:rPr lang="en-GB" sz="2800" b="1" dirty="0" smtClean="0">
                <a:latin typeface="Arial" charset="0"/>
                <a:cs typeface="Arial" charset="0"/>
              </a:rPr>
              <a:t>What can the planning system do</a:t>
            </a:r>
            <a:r>
              <a:rPr lang="en-GB" sz="2800" dirty="0" smtClean="0">
                <a:latin typeface="Arial" charset="0"/>
                <a:cs typeface="Arial" charset="0"/>
              </a:rPr>
              <a:t/>
            </a:r>
            <a:br>
              <a:rPr lang="en-GB" sz="2800" dirty="0" smtClean="0">
                <a:latin typeface="Arial" charset="0"/>
                <a:cs typeface="Arial" charset="0"/>
              </a:rPr>
            </a:br>
            <a:r>
              <a:rPr lang="en-GB" sz="2800" dirty="0" smtClean="0">
                <a:latin typeface="Arial" charset="0"/>
                <a:cs typeface="Arial" charset="0"/>
              </a:rPr>
              <a:t>Discussion &amp; shared experiences</a:t>
            </a: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344488" y="2169197"/>
            <a:ext cx="7647892" cy="427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09590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srgbClr val="000000"/>
                </a:solidFill>
              </a:rPr>
              <a:t>Your perspectives on the tools &amp; opportunities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009590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srgbClr val="000000"/>
                </a:solidFill>
              </a:rPr>
              <a:t>What are your experiences – what has worked well / not so well?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009590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srgbClr val="000000"/>
                </a:solidFill>
              </a:rPr>
              <a:t>What else do you think could be done in your area?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009590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srgbClr val="000000"/>
                </a:solidFill>
              </a:rPr>
              <a:t>Which aspects of further reform may help most?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009590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srgbClr val="000000"/>
                </a:solidFill>
              </a:rPr>
              <a:t>What else should be addressed?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009590"/>
              </a:buClr>
              <a:buFont typeface="Wingdings" pitchFamily="2" charset="2"/>
              <a:buChar char="§"/>
            </a:pPr>
            <a:endParaRPr lang="en-GB" sz="2400" dirty="0">
              <a:solidFill>
                <a:srgbClr val="0000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9590"/>
              </a:buClr>
              <a:buFont typeface="Wingdings" pitchFamily="2" charset="2"/>
              <a:buChar char="§"/>
            </a:pPr>
            <a:endParaRPr lang="en-GB" sz="2400" dirty="0">
              <a:solidFill>
                <a:srgbClr val="0000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9590"/>
              </a:buClr>
              <a:buFont typeface="Wingdings" pitchFamily="2" charset="2"/>
              <a:buChar char="§"/>
            </a:pPr>
            <a:endParaRPr lang="en-GB" sz="2400" dirty="0">
              <a:solidFill>
                <a:srgbClr val="0000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9590"/>
              </a:buClr>
              <a:buFont typeface="Wingdings" pitchFamily="2" charset="2"/>
              <a:buChar char="§"/>
            </a:pPr>
            <a:endParaRPr lang="en-GB" sz="2400" dirty="0">
              <a:solidFill>
                <a:srgbClr val="0000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9590"/>
              </a:buClr>
              <a:buFont typeface="Wingdings" pitchFamily="2" charset="2"/>
              <a:buChar char="§"/>
            </a:pPr>
            <a:endParaRPr lang="en-GB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312" y="1706337"/>
            <a:ext cx="8505825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9" name="Rectangle 2"/>
          <p:cNvSpPr txBox="1">
            <a:spLocks noChangeArrowheads="1"/>
          </p:cNvSpPr>
          <p:nvPr/>
        </p:nvSpPr>
        <p:spPr bwMode="auto">
          <a:xfrm>
            <a:off x="468313" y="333375"/>
            <a:ext cx="689451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800" b="1" dirty="0">
                <a:solidFill>
                  <a:srgbClr val="009590"/>
                </a:solidFill>
              </a:rPr>
              <a:t>Context </a:t>
            </a:r>
            <a:r>
              <a:rPr lang="en-GB" sz="2800" dirty="0">
                <a:solidFill>
                  <a:srgbClr val="009590"/>
                </a:solidFill>
              </a:rPr>
              <a:t/>
            </a:r>
            <a:br>
              <a:rPr lang="en-GB" sz="2800" dirty="0">
                <a:solidFill>
                  <a:srgbClr val="009590"/>
                </a:solidFill>
              </a:rPr>
            </a:br>
            <a:r>
              <a:rPr lang="en-GB" sz="2800" dirty="0">
                <a:solidFill>
                  <a:srgbClr val="009590"/>
                </a:solidFill>
              </a:rPr>
              <a:t>Annual Housing Completions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7685710" y="2676263"/>
            <a:ext cx="584200" cy="3597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3843338" y="6399213"/>
            <a:ext cx="4508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400" i="1" dirty="0"/>
              <a:t>Source: Lyons  Review 2014 (based upon DCLG data)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288" y="1808163"/>
            <a:ext cx="799147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3" name="Rectangle 2"/>
          <p:cNvSpPr txBox="1">
            <a:spLocks noChangeArrowheads="1"/>
          </p:cNvSpPr>
          <p:nvPr/>
        </p:nvSpPr>
        <p:spPr bwMode="auto">
          <a:xfrm>
            <a:off x="468313" y="333375"/>
            <a:ext cx="689451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800" b="1" dirty="0">
                <a:solidFill>
                  <a:srgbClr val="009590"/>
                </a:solidFill>
              </a:rPr>
              <a:t>Context </a:t>
            </a:r>
            <a:r>
              <a:rPr lang="en-GB" sz="2800" dirty="0">
                <a:solidFill>
                  <a:srgbClr val="009590"/>
                </a:solidFill>
              </a:rPr>
              <a:t/>
            </a:r>
            <a:br>
              <a:rPr lang="en-GB" sz="2800" dirty="0">
                <a:solidFill>
                  <a:srgbClr val="009590"/>
                </a:solidFill>
              </a:rPr>
            </a:br>
            <a:r>
              <a:rPr lang="en-GB" sz="2800" dirty="0">
                <a:solidFill>
                  <a:srgbClr val="009590"/>
                </a:solidFill>
              </a:rPr>
              <a:t>Residential transactions &amp; mortgages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 txBox="1">
            <a:spLocks noChangeArrowheads="1"/>
          </p:cNvSpPr>
          <p:nvPr/>
        </p:nvSpPr>
        <p:spPr bwMode="auto">
          <a:xfrm>
            <a:off x="468313" y="333375"/>
            <a:ext cx="689451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800" b="1" dirty="0">
                <a:solidFill>
                  <a:srgbClr val="009590"/>
                </a:solidFill>
              </a:rPr>
              <a:t>Context </a:t>
            </a:r>
            <a:r>
              <a:rPr lang="en-GB" sz="2800" dirty="0">
                <a:solidFill>
                  <a:srgbClr val="009590"/>
                </a:solidFill>
              </a:rPr>
              <a:t/>
            </a:r>
            <a:br>
              <a:rPr lang="en-GB" sz="2800" dirty="0">
                <a:solidFill>
                  <a:srgbClr val="009590"/>
                </a:solidFill>
              </a:rPr>
            </a:br>
            <a:r>
              <a:rPr lang="en-GB" sz="2800" dirty="0">
                <a:solidFill>
                  <a:srgbClr val="009590"/>
                </a:solidFill>
              </a:rPr>
              <a:t>House prices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1493838"/>
            <a:ext cx="7921625" cy="521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1341438"/>
            <a:ext cx="4456112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1" name="Rectangle 2"/>
          <p:cNvSpPr txBox="1">
            <a:spLocks noChangeArrowheads="1"/>
          </p:cNvSpPr>
          <p:nvPr/>
        </p:nvSpPr>
        <p:spPr bwMode="auto">
          <a:xfrm>
            <a:off x="468313" y="333375"/>
            <a:ext cx="689451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800" b="1" dirty="0">
                <a:solidFill>
                  <a:srgbClr val="009590"/>
                </a:solidFill>
              </a:rPr>
              <a:t>Context </a:t>
            </a:r>
            <a:r>
              <a:rPr lang="en-GB" sz="2800" dirty="0">
                <a:solidFill>
                  <a:srgbClr val="009590"/>
                </a:solidFill>
              </a:rPr>
              <a:t/>
            </a:r>
            <a:br>
              <a:rPr lang="en-GB" sz="2800" dirty="0">
                <a:solidFill>
                  <a:srgbClr val="009590"/>
                </a:solidFill>
              </a:rPr>
            </a:br>
            <a:r>
              <a:rPr lang="en-GB" sz="2800" dirty="0">
                <a:solidFill>
                  <a:srgbClr val="009590"/>
                </a:solidFill>
              </a:rPr>
              <a:t>Sector performance</a:t>
            </a:r>
          </a:p>
        </p:txBody>
      </p:sp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7738" y="1924050"/>
            <a:ext cx="4276725" cy="397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19338" y="1652588"/>
            <a:ext cx="1712912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1600" b="1" dirty="0">
                <a:solidFill>
                  <a:schemeClr val="accent2">
                    <a:lumMod val="75000"/>
                  </a:schemeClr>
                </a:solidFill>
              </a:rPr>
              <a:t>UK Housebuilders + 427%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54413" y="5280025"/>
            <a:ext cx="1152525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FTSE</a:t>
            </a:r>
          </a:p>
          <a:p>
            <a:pPr>
              <a:defRPr/>
            </a:pPr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 share</a:t>
            </a:r>
          </a:p>
          <a:p>
            <a:pPr>
              <a:defRPr/>
            </a:pPr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+ 72%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178550" y="6588125"/>
            <a:ext cx="2508250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defRPr/>
            </a:pPr>
            <a:r>
              <a:rPr sz="1000" i="1" dirty="0">
                <a:latin typeface="Arial"/>
                <a:cs typeface="Arial"/>
              </a:rPr>
              <a:t>Data</a:t>
            </a:r>
            <a:r>
              <a:rPr sz="1000" i="1" spc="-1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from</a:t>
            </a:r>
            <a:r>
              <a:rPr sz="1000" i="1" spc="-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Glenig</a:t>
            </a:r>
            <a:r>
              <a:rPr sz="1000" i="1" spc="-5" dirty="0">
                <a:latin typeface="Arial"/>
                <a:cs typeface="Arial"/>
              </a:rPr>
              <a:t>a</a:t>
            </a:r>
            <a:r>
              <a:rPr sz="1000" i="1" dirty="0">
                <a:latin typeface="Arial"/>
                <a:cs typeface="Arial"/>
              </a:rPr>
              <a:t>n</a:t>
            </a:r>
            <a:r>
              <a:rPr sz="1000" i="1" spc="-3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(2015)</a:t>
            </a:r>
            <a:r>
              <a:rPr sz="1000" i="1" spc="-4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f</a:t>
            </a:r>
            <a:r>
              <a:rPr sz="1000" i="1" spc="5" dirty="0">
                <a:latin typeface="Arial"/>
                <a:cs typeface="Arial"/>
              </a:rPr>
              <a:t>o</a:t>
            </a:r>
            <a:r>
              <a:rPr sz="1000" i="1" dirty="0">
                <a:latin typeface="Arial"/>
                <a:cs typeface="Arial"/>
              </a:rPr>
              <a:t>r </a:t>
            </a:r>
            <a:r>
              <a:rPr sz="1000" i="1" spc="-5" dirty="0">
                <a:latin typeface="Arial"/>
                <a:cs typeface="Arial"/>
              </a:rPr>
              <a:t>D</a:t>
            </a:r>
            <a:r>
              <a:rPr sz="1000" i="1" dirty="0">
                <a:latin typeface="Arial"/>
                <a:cs typeface="Arial"/>
              </a:rPr>
              <a:t>CLG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23555" name="object 20"/>
          <p:cNvSpPr>
            <a:spLocks noChangeArrowheads="1"/>
          </p:cNvSpPr>
          <p:nvPr/>
        </p:nvSpPr>
        <p:spPr bwMode="auto">
          <a:xfrm>
            <a:off x="1063625" y="5208588"/>
            <a:ext cx="2154238" cy="99218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23556" name="object 21"/>
          <p:cNvSpPr>
            <a:spLocks noChangeArrowheads="1"/>
          </p:cNvSpPr>
          <p:nvPr/>
        </p:nvSpPr>
        <p:spPr bwMode="auto">
          <a:xfrm>
            <a:off x="1063625" y="4870450"/>
            <a:ext cx="2154238" cy="442913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23557" name="object 22"/>
          <p:cNvSpPr>
            <a:spLocks noChangeArrowheads="1"/>
          </p:cNvSpPr>
          <p:nvPr/>
        </p:nvSpPr>
        <p:spPr bwMode="auto">
          <a:xfrm>
            <a:off x="1063625" y="3976688"/>
            <a:ext cx="2154238" cy="998537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23558" name="object 23"/>
          <p:cNvSpPr>
            <a:spLocks noChangeArrowheads="1"/>
          </p:cNvSpPr>
          <p:nvPr/>
        </p:nvSpPr>
        <p:spPr bwMode="auto">
          <a:xfrm>
            <a:off x="1063625" y="3187700"/>
            <a:ext cx="2154238" cy="893763"/>
          </a:xfrm>
          <a:prstGeom prst="rec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23559" name="object 24"/>
          <p:cNvSpPr>
            <a:spLocks noChangeArrowheads="1"/>
          </p:cNvSpPr>
          <p:nvPr/>
        </p:nvSpPr>
        <p:spPr bwMode="auto">
          <a:xfrm>
            <a:off x="1063625" y="2441575"/>
            <a:ext cx="2154238" cy="852488"/>
          </a:xfrm>
          <a:prstGeom prst="rect">
            <a:avLst/>
          </a:prstGeom>
          <a:blipFill dpi="0"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30" name="object 30"/>
          <p:cNvSpPr/>
          <p:nvPr/>
        </p:nvSpPr>
        <p:spPr>
          <a:xfrm>
            <a:off x="1112838" y="5245100"/>
            <a:ext cx="2047875" cy="952500"/>
          </a:xfrm>
          <a:custGeom>
            <a:avLst/>
            <a:gdLst/>
            <a:ahLst/>
            <a:cxnLst/>
            <a:rect l="l" t="t" r="r" b="b"/>
            <a:pathLst>
              <a:path w="2048025" h="951785">
                <a:moveTo>
                  <a:pt x="0" y="951785"/>
                </a:moveTo>
                <a:lnTo>
                  <a:pt x="2048025" y="951785"/>
                </a:lnTo>
                <a:lnTo>
                  <a:pt x="2048025" y="0"/>
                </a:lnTo>
                <a:lnTo>
                  <a:pt x="0" y="0"/>
                </a:lnTo>
                <a:lnTo>
                  <a:pt x="0" y="951785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lIns="0" tIns="0" rIns="0" bIns="0"/>
          <a:lstStyle/>
          <a:p>
            <a:pPr>
              <a:defRPr/>
            </a:pPr>
            <a:endParaRPr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561" name="object 31"/>
          <p:cNvSpPr>
            <a:spLocks/>
          </p:cNvSpPr>
          <p:nvPr/>
        </p:nvSpPr>
        <p:spPr bwMode="auto">
          <a:xfrm>
            <a:off x="1112838" y="5245100"/>
            <a:ext cx="2047875" cy="952500"/>
          </a:xfrm>
          <a:custGeom>
            <a:avLst/>
            <a:gdLst>
              <a:gd name="T0" fmla="*/ 0 w 2048025"/>
              <a:gd name="T1" fmla="*/ 953932 h 951785"/>
              <a:gd name="T2" fmla="*/ 2047575 w 2048025"/>
              <a:gd name="T3" fmla="*/ 953932 h 951785"/>
              <a:gd name="T4" fmla="*/ 2047575 w 2048025"/>
              <a:gd name="T5" fmla="*/ 0 h 951785"/>
              <a:gd name="T6" fmla="*/ 0 w 2048025"/>
              <a:gd name="T7" fmla="*/ 0 h 951785"/>
              <a:gd name="T8" fmla="*/ 0 w 2048025"/>
              <a:gd name="T9" fmla="*/ 953932 h 9517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48025" h="951785">
                <a:moveTo>
                  <a:pt x="0" y="951785"/>
                </a:moveTo>
                <a:lnTo>
                  <a:pt x="2048025" y="951785"/>
                </a:lnTo>
                <a:lnTo>
                  <a:pt x="2048025" y="0"/>
                </a:lnTo>
                <a:lnTo>
                  <a:pt x="0" y="0"/>
                </a:lnTo>
                <a:lnTo>
                  <a:pt x="0" y="951785"/>
                </a:lnTo>
                <a:close/>
              </a:path>
            </a:pathLst>
          </a:custGeom>
          <a:noFill/>
          <a:ln w="7148">
            <a:solidFill>
              <a:srgbClr val="F8F8F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 dirty="0"/>
          </a:p>
        </p:txBody>
      </p:sp>
      <p:sp>
        <p:nvSpPr>
          <p:cNvPr id="32" name="object 32"/>
          <p:cNvSpPr/>
          <p:nvPr/>
        </p:nvSpPr>
        <p:spPr>
          <a:xfrm>
            <a:off x="1112838" y="4900613"/>
            <a:ext cx="2047875" cy="344487"/>
          </a:xfrm>
          <a:custGeom>
            <a:avLst/>
            <a:gdLst/>
            <a:ahLst/>
            <a:cxnLst/>
            <a:rect l="l" t="t" r="r" b="b"/>
            <a:pathLst>
              <a:path w="2048025" h="345462">
                <a:moveTo>
                  <a:pt x="0" y="345462"/>
                </a:moveTo>
                <a:lnTo>
                  <a:pt x="2048025" y="345462"/>
                </a:lnTo>
                <a:lnTo>
                  <a:pt x="2048025" y="0"/>
                </a:lnTo>
                <a:lnTo>
                  <a:pt x="0" y="0"/>
                </a:lnTo>
                <a:lnTo>
                  <a:pt x="0" y="34546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lIns="0" tIns="0" rIns="0" bIns="0"/>
          <a:lstStyle/>
          <a:p>
            <a:pPr>
              <a:defRPr/>
            </a:pPr>
            <a:endParaRPr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563" name="object 33"/>
          <p:cNvSpPr>
            <a:spLocks/>
          </p:cNvSpPr>
          <p:nvPr/>
        </p:nvSpPr>
        <p:spPr bwMode="auto">
          <a:xfrm>
            <a:off x="1112838" y="4900613"/>
            <a:ext cx="2047875" cy="344487"/>
          </a:xfrm>
          <a:custGeom>
            <a:avLst/>
            <a:gdLst>
              <a:gd name="T0" fmla="*/ 0 w 2048025"/>
              <a:gd name="T1" fmla="*/ 342545 h 345462"/>
              <a:gd name="T2" fmla="*/ 2047575 w 2048025"/>
              <a:gd name="T3" fmla="*/ 342545 h 345462"/>
              <a:gd name="T4" fmla="*/ 2047575 w 2048025"/>
              <a:gd name="T5" fmla="*/ 0 h 345462"/>
              <a:gd name="T6" fmla="*/ 0 w 2048025"/>
              <a:gd name="T7" fmla="*/ 0 h 345462"/>
              <a:gd name="T8" fmla="*/ 0 w 2048025"/>
              <a:gd name="T9" fmla="*/ 342545 h 3454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48025" h="345462">
                <a:moveTo>
                  <a:pt x="0" y="345462"/>
                </a:moveTo>
                <a:lnTo>
                  <a:pt x="2048025" y="345462"/>
                </a:lnTo>
                <a:lnTo>
                  <a:pt x="2048025" y="0"/>
                </a:lnTo>
                <a:lnTo>
                  <a:pt x="0" y="0"/>
                </a:lnTo>
                <a:lnTo>
                  <a:pt x="0" y="345462"/>
                </a:lnTo>
                <a:close/>
              </a:path>
            </a:pathLst>
          </a:custGeom>
          <a:noFill/>
          <a:ln w="7062">
            <a:solidFill>
              <a:srgbClr val="F8F8F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 dirty="0"/>
          </a:p>
        </p:txBody>
      </p:sp>
      <p:sp>
        <p:nvSpPr>
          <p:cNvPr id="34" name="object 34"/>
          <p:cNvSpPr/>
          <p:nvPr/>
        </p:nvSpPr>
        <p:spPr>
          <a:xfrm>
            <a:off x="1108075" y="4035425"/>
            <a:ext cx="2047875" cy="887413"/>
          </a:xfrm>
          <a:custGeom>
            <a:avLst/>
            <a:gdLst/>
            <a:ahLst/>
            <a:cxnLst/>
            <a:rect l="l" t="t" r="r" b="b"/>
            <a:pathLst>
              <a:path w="2048025" h="888324">
                <a:moveTo>
                  <a:pt x="0" y="888324"/>
                </a:moveTo>
                <a:lnTo>
                  <a:pt x="2048025" y="888324"/>
                </a:lnTo>
                <a:lnTo>
                  <a:pt x="2048025" y="0"/>
                </a:lnTo>
                <a:lnTo>
                  <a:pt x="0" y="0"/>
                </a:lnTo>
                <a:lnTo>
                  <a:pt x="0" y="888324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lIns="0" tIns="0" rIns="0" bIns="0"/>
          <a:lstStyle/>
          <a:p>
            <a:pPr>
              <a:defRPr/>
            </a:pPr>
            <a:endParaRPr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565" name="object 35"/>
          <p:cNvSpPr>
            <a:spLocks/>
          </p:cNvSpPr>
          <p:nvPr/>
        </p:nvSpPr>
        <p:spPr bwMode="auto">
          <a:xfrm>
            <a:off x="1112838" y="4011613"/>
            <a:ext cx="2047875" cy="889000"/>
          </a:xfrm>
          <a:custGeom>
            <a:avLst/>
            <a:gdLst>
              <a:gd name="T0" fmla="*/ 0 w 2048025"/>
              <a:gd name="T1" fmla="*/ 890354 h 888324"/>
              <a:gd name="T2" fmla="*/ 2047575 w 2048025"/>
              <a:gd name="T3" fmla="*/ 890354 h 888324"/>
              <a:gd name="T4" fmla="*/ 2047575 w 2048025"/>
              <a:gd name="T5" fmla="*/ 0 h 888324"/>
              <a:gd name="T6" fmla="*/ 0 w 2048025"/>
              <a:gd name="T7" fmla="*/ 0 h 888324"/>
              <a:gd name="T8" fmla="*/ 0 w 2048025"/>
              <a:gd name="T9" fmla="*/ 890354 h 8883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48025" h="888324">
                <a:moveTo>
                  <a:pt x="0" y="888324"/>
                </a:moveTo>
                <a:lnTo>
                  <a:pt x="2048025" y="888324"/>
                </a:lnTo>
                <a:lnTo>
                  <a:pt x="2048025" y="0"/>
                </a:lnTo>
                <a:lnTo>
                  <a:pt x="0" y="0"/>
                </a:lnTo>
                <a:lnTo>
                  <a:pt x="0" y="888324"/>
                </a:lnTo>
                <a:close/>
              </a:path>
            </a:pathLst>
          </a:custGeom>
          <a:noFill/>
          <a:ln w="7137">
            <a:solidFill>
              <a:srgbClr val="F8F8F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 dirty="0"/>
          </a:p>
        </p:txBody>
      </p:sp>
      <p:sp>
        <p:nvSpPr>
          <p:cNvPr id="36" name="object 36"/>
          <p:cNvSpPr/>
          <p:nvPr/>
        </p:nvSpPr>
        <p:spPr>
          <a:xfrm>
            <a:off x="1112838" y="3222625"/>
            <a:ext cx="2047875" cy="788988"/>
          </a:xfrm>
          <a:custGeom>
            <a:avLst/>
            <a:gdLst/>
            <a:ahLst/>
            <a:cxnLst/>
            <a:rect l="l" t="t" r="r" b="b"/>
            <a:pathLst>
              <a:path w="2048025" h="789631">
                <a:moveTo>
                  <a:pt x="0" y="789631"/>
                </a:moveTo>
                <a:lnTo>
                  <a:pt x="2048025" y="789631"/>
                </a:lnTo>
                <a:lnTo>
                  <a:pt x="2048025" y="0"/>
                </a:lnTo>
                <a:lnTo>
                  <a:pt x="0" y="0"/>
                </a:lnTo>
                <a:lnTo>
                  <a:pt x="0" y="789631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</p:spPr>
        <p:txBody>
          <a:bodyPr lIns="0" tIns="0" rIns="0" bIns="0"/>
          <a:lstStyle/>
          <a:p>
            <a:pPr>
              <a:defRPr/>
            </a:pPr>
            <a:endParaRPr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567" name="object 37"/>
          <p:cNvSpPr>
            <a:spLocks/>
          </p:cNvSpPr>
          <p:nvPr/>
        </p:nvSpPr>
        <p:spPr bwMode="auto">
          <a:xfrm>
            <a:off x="1112838" y="3222625"/>
            <a:ext cx="2047875" cy="788988"/>
          </a:xfrm>
          <a:custGeom>
            <a:avLst/>
            <a:gdLst>
              <a:gd name="T0" fmla="*/ 0 w 2048025"/>
              <a:gd name="T1" fmla="*/ 787704 h 789631"/>
              <a:gd name="T2" fmla="*/ 2047575 w 2048025"/>
              <a:gd name="T3" fmla="*/ 787704 h 789631"/>
              <a:gd name="T4" fmla="*/ 2047575 w 2048025"/>
              <a:gd name="T5" fmla="*/ 0 h 789631"/>
              <a:gd name="T6" fmla="*/ 0 w 2048025"/>
              <a:gd name="T7" fmla="*/ 0 h 789631"/>
              <a:gd name="T8" fmla="*/ 0 w 2048025"/>
              <a:gd name="T9" fmla="*/ 787704 h 7896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48025" h="789631">
                <a:moveTo>
                  <a:pt x="0" y="789631"/>
                </a:moveTo>
                <a:lnTo>
                  <a:pt x="2048025" y="789631"/>
                </a:lnTo>
                <a:lnTo>
                  <a:pt x="2048025" y="0"/>
                </a:lnTo>
                <a:lnTo>
                  <a:pt x="0" y="0"/>
                </a:lnTo>
                <a:lnTo>
                  <a:pt x="0" y="789631"/>
                </a:lnTo>
                <a:close/>
              </a:path>
            </a:pathLst>
          </a:custGeom>
          <a:noFill/>
          <a:ln w="7120">
            <a:solidFill>
              <a:srgbClr val="F8F8F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 dirty="0"/>
          </a:p>
        </p:txBody>
      </p:sp>
      <p:sp>
        <p:nvSpPr>
          <p:cNvPr id="38" name="object 38"/>
          <p:cNvSpPr/>
          <p:nvPr/>
        </p:nvSpPr>
        <p:spPr>
          <a:xfrm>
            <a:off x="1112838" y="2474913"/>
            <a:ext cx="2047875" cy="747712"/>
          </a:xfrm>
          <a:custGeom>
            <a:avLst/>
            <a:gdLst/>
            <a:ahLst/>
            <a:cxnLst/>
            <a:rect l="l" t="t" r="r" b="b"/>
            <a:pathLst>
              <a:path w="2048025" h="747323">
                <a:moveTo>
                  <a:pt x="0" y="747323"/>
                </a:moveTo>
                <a:lnTo>
                  <a:pt x="2048025" y="747323"/>
                </a:lnTo>
                <a:lnTo>
                  <a:pt x="2048025" y="0"/>
                </a:lnTo>
                <a:lnTo>
                  <a:pt x="0" y="0"/>
                </a:lnTo>
                <a:lnTo>
                  <a:pt x="0" y="747323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</p:spPr>
        <p:txBody>
          <a:bodyPr lIns="0" tIns="0" rIns="0" bIns="0"/>
          <a:lstStyle/>
          <a:p>
            <a:pPr>
              <a:defRPr/>
            </a:pPr>
            <a:endParaRPr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569" name="object 39"/>
          <p:cNvSpPr>
            <a:spLocks/>
          </p:cNvSpPr>
          <p:nvPr/>
        </p:nvSpPr>
        <p:spPr bwMode="auto">
          <a:xfrm>
            <a:off x="1112838" y="2474913"/>
            <a:ext cx="2047875" cy="747712"/>
          </a:xfrm>
          <a:custGeom>
            <a:avLst/>
            <a:gdLst>
              <a:gd name="T0" fmla="*/ 0 w 2048025"/>
              <a:gd name="T1" fmla="*/ 748490 h 747323"/>
              <a:gd name="T2" fmla="*/ 2047575 w 2048025"/>
              <a:gd name="T3" fmla="*/ 748490 h 747323"/>
              <a:gd name="T4" fmla="*/ 2047575 w 2048025"/>
              <a:gd name="T5" fmla="*/ 0 h 747323"/>
              <a:gd name="T6" fmla="*/ 0 w 2048025"/>
              <a:gd name="T7" fmla="*/ 0 h 747323"/>
              <a:gd name="T8" fmla="*/ 0 w 2048025"/>
              <a:gd name="T9" fmla="*/ 748490 h 747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48025" h="747323">
                <a:moveTo>
                  <a:pt x="0" y="747323"/>
                </a:moveTo>
                <a:lnTo>
                  <a:pt x="2048025" y="747323"/>
                </a:lnTo>
                <a:lnTo>
                  <a:pt x="2048025" y="0"/>
                </a:lnTo>
                <a:lnTo>
                  <a:pt x="0" y="0"/>
                </a:lnTo>
                <a:lnTo>
                  <a:pt x="0" y="747323"/>
                </a:lnTo>
                <a:close/>
              </a:path>
            </a:pathLst>
          </a:custGeom>
          <a:noFill/>
          <a:ln w="7114">
            <a:solidFill>
              <a:srgbClr val="F8F8F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 dirty="0"/>
          </a:p>
        </p:txBody>
      </p:sp>
      <p:sp>
        <p:nvSpPr>
          <p:cNvPr id="23570" name="object 43"/>
          <p:cNvSpPr>
            <a:spLocks/>
          </p:cNvSpPr>
          <p:nvPr/>
        </p:nvSpPr>
        <p:spPr bwMode="auto">
          <a:xfrm>
            <a:off x="3571875" y="5245100"/>
            <a:ext cx="2039938" cy="479425"/>
          </a:xfrm>
          <a:custGeom>
            <a:avLst/>
            <a:gdLst>
              <a:gd name="T0" fmla="*/ 0 w 2040412"/>
              <a:gd name="T1" fmla="*/ 479451 h 479412"/>
              <a:gd name="T2" fmla="*/ 2038990 w 2040412"/>
              <a:gd name="T3" fmla="*/ 479451 h 479412"/>
              <a:gd name="T4" fmla="*/ 2038990 w 2040412"/>
              <a:gd name="T5" fmla="*/ 0 h 479412"/>
              <a:gd name="T6" fmla="*/ 0 w 2040412"/>
              <a:gd name="T7" fmla="*/ 0 h 479412"/>
              <a:gd name="T8" fmla="*/ 0 w 2040412"/>
              <a:gd name="T9" fmla="*/ 479451 h 4794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40412" h="479412">
                <a:moveTo>
                  <a:pt x="0" y="479412"/>
                </a:moveTo>
                <a:lnTo>
                  <a:pt x="2040412" y="479412"/>
                </a:lnTo>
                <a:lnTo>
                  <a:pt x="2040412" y="0"/>
                </a:lnTo>
                <a:lnTo>
                  <a:pt x="0" y="0"/>
                </a:lnTo>
                <a:lnTo>
                  <a:pt x="0" y="479412"/>
                </a:lnTo>
                <a:close/>
              </a:path>
            </a:pathLst>
          </a:custGeom>
          <a:noFill/>
          <a:ln w="7076">
            <a:solidFill>
              <a:srgbClr val="F8F8F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 dirty="0"/>
          </a:p>
        </p:txBody>
      </p:sp>
      <p:sp>
        <p:nvSpPr>
          <p:cNvPr id="23571" name="object 50"/>
          <p:cNvSpPr>
            <a:spLocks/>
          </p:cNvSpPr>
          <p:nvPr/>
        </p:nvSpPr>
        <p:spPr bwMode="auto">
          <a:xfrm>
            <a:off x="906463" y="1571625"/>
            <a:ext cx="0" cy="4654550"/>
          </a:xfrm>
          <a:custGeom>
            <a:avLst/>
            <a:gdLst>
              <a:gd name="T0" fmla="*/ 0 h 4653148"/>
              <a:gd name="T1" fmla="*/ 4657355 h 4653148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653148">
                <a:moveTo>
                  <a:pt x="0" y="0"/>
                </a:moveTo>
                <a:lnTo>
                  <a:pt x="0" y="4653148"/>
                </a:lnTo>
              </a:path>
            </a:pathLst>
          </a:custGeom>
          <a:noFill/>
          <a:ln w="7613">
            <a:solidFill>
              <a:srgbClr val="8585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 dirty="0"/>
          </a:p>
        </p:txBody>
      </p:sp>
      <p:sp>
        <p:nvSpPr>
          <p:cNvPr id="23572" name="object 51"/>
          <p:cNvSpPr>
            <a:spLocks/>
          </p:cNvSpPr>
          <p:nvPr/>
        </p:nvSpPr>
        <p:spPr bwMode="auto">
          <a:xfrm>
            <a:off x="876300" y="6189663"/>
            <a:ext cx="7392988" cy="0"/>
          </a:xfrm>
          <a:custGeom>
            <a:avLst/>
            <a:gdLst>
              <a:gd name="T0" fmla="*/ 0 w 7392687"/>
              <a:gd name="T1" fmla="*/ 7393590 w 7392687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7392687">
                <a:moveTo>
                  <a:pt x="0" y="0"/>
                </a:moveTo>
                <a:lnTo>
                  <a:pt x="7392687" y="0"/>
                </a:lnTo>
              </a:path>
            </a:pathLst>
          </a:custGeom>
          <a:noFill/>
          <a:ln w="7039">
            <a:solidFill>
              <a:srgbClr val="8585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 dirty="0"/>
          </a:p>
        </p:txBody>
      </p:sp>
      <p:sp>
        <p:nvSpPr>
          <p:cNvPr id="23573" name="object 52"/>
          <p:cNvSpPr>
            <a:spLocks/>
          </p:cNvSpPr>
          <p:nvPr/>
        </p:nvSpPr>
        <p:spPr bwMode="auto">
          <a:xfrm>
            <a:off x="876300" y="5422900"/>
            <a:ext cx="30163" cy="0"/>
          </a:xfrm>
          <a:custGeom>
            <a:avLst/>
            <a:gdLst>
              <a:gd name="T0" fmla="*/ 0 w 30453"/>
              <a:gd name="T1" fmla="*/ 29591 w 30453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0453">
                <a:moveTo>
                  <a:pt x="0" y="0"/>
                </a:moveTo>
                <a:lnTo>
                  <a:pt x="30453" y="0"/>
                </a:lnTo>
              </a:path>
            </a:pathLst>
          </a:custGeom>
          <a:noFill/>
          <a:ln w="7039">
            <a:solidFill>
              <a:srgbClr val="8585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 dirty="0"/>
          </a:p>
        </p:txBody>
      </p:sp>
      <p:sp>
        <p:nvSpPr>
          <p:cNvPr id="23574" name="object 53"/>
          <p:cNvSpPr>
            <a:spLocks/>
          </p:cNvSpPr>
          <p:nvPr/>
        </p:nvSpPr>
        <p:spPr bwMode="auto">
          <a:xfrm>
            <a:off x="876300" y="4648200"/>
            <a:ext cx="30163" cy="0"/>
          </a:xfrm>
          <a:custGeom>
            <a:avLst/>
            <a:gdLst>
              <a:gd name="T0" fmla="*/ 0 w 30453"/>
              <a:gd name="T1" fmla="*/ 29591 w 30453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0453">
                <a:moveTo>
                  <a:pt x="0" y="0"/>
                </a:moveTo>
                <a:lnTo>
                  <a:pt x="30453" y="0"/>
                </a:lnTo>
              </a:path>
            </a:pathLst>
          </a:custGeom>
          <a:noFill/>
          <a:ln w="7039">
            <a:solidFill>
              <a:srgbClr val="8585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 dirty="0"/>
          </a:p>
        </p:txBody>
      </p:sp>
      <p:sp>
        <p:nvSpPr>
          <p:cNvPr id="23575" name="object 54"/>
          <p:cNvSpPr>
            <a:spLocks/>
          </p:cNvSpPr>
          <p:nvPr/>
        </p:nvSpPr>
        <p:spPr bwMode="auto">
          <a:xfrm>
            <a:off x="876300" y="3881438"/>
            <a:ext cx="30163" cy="0"/>
          </a:xfrm>
          <a:custGeom>
            <a:avLst/>
            <a:gdLst>
              <a:gd name="T0" fmla="*/ 0 w 30453"/>
              <a:gd name="T1" fmla="*/ 29591 w 30453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0453">
                <a:moveTo>
                  <a:pt x="0" y="0"/>
                </a:moveTo>
                <a:lnTo>
                  <a:pt x="30453" y="0"/>
                </a:lnTo>
              </a:path>
            </a:pathLst>
          </a:custGeom>
          <a:noFill/>
          <a:ln w="7039">
            <a:solidFill>
              <a:srgbClr val="8585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 dirty="0"/>
          </a:p>
        </p:txBody>
      </p:sp>
      <p:sp>
        <p:nvSpPr>
          <p:cNvPr id="23576" name="object 55"/>
          <p:cNvSpPr>
            <a:spLocks/>
          </p:cNvSpPr>
          <p:nvPr/>
        </p:nvSpPr>
        <p:spPr bwMode="auto">
          <a:xfrm>
            <a:off x="876300" y="3114675"/>
            <a:ext cx="30163" cy="0"/>
          </a:xfrm>
          <a:custGeom>
            <a:avLst/>
            <a:gdLst>
              <a:gd name="T0" fmla="*/ 0 w 30453"/>
              <a:gd name="T1" fmla="*/ 29591 w 30453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0453">
                <a:moveTo>
                  <a:pt x="0" y="0"/>
                </a:moveTo>
                <a:lnTo>
                  <a:pt x="30453" y="0"/>
                </a:lnTo>
              </a:path>
            </a:pathLst>
          </a:custGeom>
          <a:noFill/>
          <a:ln w="7039">
            <a:solidFill>
              <a:srgbClr val="8585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 dirty="0"/>
          </a:p>
        </p:txBody>
      </p:sp>
      <p:sp>
        <p:nvSpPr>
          <p:cNvPr id="23577" name="object 56"/>
          <p:cNvSpPr>
            <a:spLocks/>
          </p:cNvSpPr>
          <p:nvPr/>
        </p:nvSpPr>
        <p:spPr bwMode="auto">
          <a:xfrm>
            <a:off x="876300" y="2346325"/>
            <a:ext cx="30163" cy="0"/>
          </a:xfrm>
          <a:custGeom>
            <a:avLst/>
            <a:gdLst>
              <a:gd name="T0" fmla="*/ 0 w 30453"/>
              <a:gd name="T1" fmla="*/ 29591 w 30453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0453">
                <a:moveTo>
                  <a:pt x="0" y="0"/>
                </a:moveTo>
                <a:lnTo>
                  <a:pt x="30453" y="0"/>
                </a:lnTo>
              </a:path>
            </a:pathLst>
          </a:custGeom>
          <a:noFill/>
          <a:ln w="7039">
            <a:solidFill>
              <a:srgbClr val="8585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 dirty="0"/>
          </a:p>
        </p:txBody>
      </p:sp>
      <p:sp>
        <p:nvSpPr>
          <p:cNvPr id="23578" name="object 57"/>
          <p:cNvSpPr>
            <a:spLocks/>
          </p:cNvSpPr>
          <p:nvPr/>
        </p:nvSpPr>
        <p:spPr bwMode="auto">
          <a:xfrm>
            <a:off x="876300" y="1571625"/>
            <a:ext cx="30163" cy="0"/>
          </a:xfrm>
          <a:custGeom>
            <a:avLst/>
            <a:gdLst>
              <a:gd name="T0" fmla="*/ 0 w 30453"/>
              <a:gd name="T1" fmla="*/ 29591 w 30453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0453">
                <a:moveTo>
                  <a:pt x="0" y="0"/>
                </a:moveTo>
                <a:lnTo>
                  <a:pt x="30453" y="0"/>
                </a:lnTo>
              </a:path>
            </a:pathLst>
          </a:custGeom>
          <a:noFill/>
          <a:ln w="7039">
            <a:solidFill>
              <a:srgbClr val="8585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 dirty="0"/>
          </a:p>
        </p:txBody>
      </p:sp>
      <p:sp>
        <p:nvSpPr>
          <p:cNvPr id="23579" name="object 58"/>
          <p:cNvSpPr>
            <a:spLocks/>
          </p:cNvSpPr>
          <p:nvPr/>
        </p:nvSpPr>
        <p:spPr bwMode="auto">
          <a:xfrm>
            <a:off x="3365500" y="6189663"/>
            <a:ext cx="0" cy="36512"/>
          </a:xfrm>
          <a:custGeom>
            <a:avLst/>
            <a:gdLst>
              <a:gd name="T0" fmla="*/ 0 h 35197"/>
              <a:gd name="T1" fmla="*/ 39291 h 35197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5197">
                <a:moveTo>
                  <a:pt x="0" y="0"/>
                </a:moveTo>
                <a:lnTo>
                  <a:pt x="0" y="35197"/>
                </a:lnTo>
              </a:path>
            </a:pathLst>
          </a:custGeom>
          <a:noFill/>
          <a:ln w="7613">
            <a:solidFill>
              <a:srgbClr val="8585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 dirty="0"/>
          </a:p>
        </p:txBody>
      </p:sp>
      <p:sp>
        <p:nvSpPr>
          <p:cNvPr id="23580" name="object 59"/>
          <p:cNvSpPr>
            <a:spLocks/>
          </p:cNvSpPr>
          <p:nvPr/>
        </p:nvSpPr>
        <p:spPr bwMode="auto">
          <a:xfrm>
            <a:off x="5818188" y="6189663"/>
            <a:ext cx="0" cy="36512"/>
          </a:xfrm>
          <a:custGeom>
            <a:avLst/>
            <a:gdLst>
              <a:gd name="T0" fmla="*/ 0 h 35197"/>
              <a:gd name="T1" fmla="*/ 39291 h 35197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5197">
                <a:moveTo>
                  <a:pt x="0" y="0"/>
                </a:moveTo>
                <a:lnTo>
                  <a:pt x="0" y="35197"/>
                </a:lnTo>
              </a:path>
            </a:pathLst>
          </a:custGeom>
          <a:noFill/>
          <a:ln w="7613">
            <a:solidFill>
              <a:srgbClr val="8585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 dirty="0"/>
          </a:p>
        </p:txBody>
      </p:sp>
      <p:sp>
        <p:nvSpPr>
          <p:cNvPr id="23581" name="object 60"/>
          <p:cNvSpPr>
            <a:spLocks/>
          </p:cNvSpPr>
          <p:nvPr/>
        </p:nvSpPr>
        <p:spPr bwMode="auto">
          <a:xfrm>
            <a:off x="8269288" y="6189663"/>
            <a:ext cx="0" cy="36512"/>
          </a:xfrm>
          <a:custGeom>
            <a:avLst/>
            <a:gdLst>
              <a:gd name="T0" fmla="*/ 0 h 35197"/>
              <a:gd name="T1" fmla="*/ 39291 h 35197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5197">
                <a:moveTo>
                  <a:pt x="0" y="0"/>
                </a:moveTo>
                <a:lnTo>
                  <a:pt x="0" y="35197"/>
                </a:lnTo>
              </a:path>
            </a:pathLst>
          </a:custGeom>
          <a:noFill/>
          <a:ln w="7613">
            <a:solidFill>
              <a:srgbClr val="8585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 dirty="0"/>
          </a:p>
        </p:txBody>
      </p:sp>
      <p:sp>
        <p:nvSpPr>
          <p:cNvPr id="23582" name="object 62"/>
          <p:cNvSpPr txBox="1">
            <a:spLocks noChangeArrowheads="1"/>
          </p:cNvSpPr>
          <p:nvPr/>
        </p:nvSpPr>
        <p:spPr bwMode="auto">
          <a:xfrm>
            <a:off x="1438275" y="5511800"/>
            <a:ext cx="1390650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300"/>
              </a:spcAft>
            </a:pPr>
            <a:r>
              <a:rPr lang="en-US" sz="1000" b="1" dirty="0"/>
              <a:t>Detailed  Permission or Reserved Matters  Granted, 620,000</a:t>
            </a:r>
          </a:p>
        </p:txBody>
      </p:sp>
      <p:sp>
        <p:nvSpPr>
          <p:cNvPr id="23583" name="object 63"/>
          <p:cNvSpPr txBox="1">
            <a:spLocks noChangeArrowheads="1"/>
          </p:cNvSpPr>
          <p:nvPr/>
        </p:nvSpPr>
        <p:spPr bwMode="auto">
          <a:xfrm>
            <a:off x="1370013" y="4271963"/>
            <a:ext cx="1535112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 indent="-6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en-US" sz="1000" b="1" dirty="0"/>
              <a:t>Outline  Granted, </a:t>
            </a:r>
            <a:r>
              <a:rPr lang="en-GB" sz="1000" b="1" dirty="0"/>
              <a:t>Working up</a:t>
            </a:r>
            <a:r>
              <a:rPr lang="en-US" sz="1000" b="1" dirty="0"/>
              <a:t> Detailed P</a:t>
            </a:r>
            <a:r>
              <a:rPr lang="en-GB" sz="1000" b="1" dirty="0"/>
              <a:t>lans/RMs</a:t>
            </a:r>
            <a:r>
              <a:rPr lang="en-US" sz="1000" b="1" dirty="0"/>
              <a:t>,  578,000</a:t>
            </a:r>
          </a:p>
        </p:txBody>
      </p:sp>
      <p:sp>
        <p:nvSpPr>
          <p:cNvPr id="23584" name="object 64"/>
          <p:cNvSpPr txBox="1">
            <a:spLocks noChangeArrowheads="1"/>
          </p:cNvSpPr>
          <p:nvPr/>
        </p:nvSpPr>
        <p:spPr bwMode="auto">
          <a:xfrm>
            <a:off x="1143000" y="3494088"/>
            <a:ext cx="1941513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en-US" sz="1000" b="1" dirty="0">
                <a:solidFill>
                  <a:schemeClr val="bg1"/>
                </a:solidFill>
              </a:rPr>
              <a:t>Obtaining  Outline</a:t>
            </a:r>
          </a:p>
          <a:p>
            <a:pPr algn="ctr" eaLnBrk="1" hangingPunct="1">
              <a:lnSpc>
                <a:spcPts val="950"/>
              </a:lnSpc>
              <a:spcAft>
                <a:spcPts val="600"/>
              </a:spcAft>
            </a:pPr>
            <a:r>
              <a:rPr lang="en-US" sz="1000" b="1" dirty="0">
                <a:solidFill>
                  <a:schemeClr val="bg1"/>
                </a:solidFill>
              </a:rPr>
              <a:t>Permission,  513,000</a:t>
            </a:r>
          </a:p>
        </p:txBody>
      </p:sp>
      <p:sp>
        <p:nvSpPr>
          <p:cNvPr id="65" name="object 65"/>
          <p:cNvSpPr txBox="1"/>
          <p:nvPr/>
        </p:nvSpPr>
        <p:spPr>
          <a:xfrm>
            <a:off x="1447800" y="2786063"/>
            <a:ext cx="1493838" cy="233362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defRPr/>
            </a:pPr>
            <a:r>
              <a:rPr sz="1000" b="1" spc="45" dirty="0">
                <a:solidFill>
                  <a:schemeClr val="bg1"/>
                </a:solidFill>
                <a:latin typeface="Arial"/>
                <a:cs typeface="Arial"/>
              </a:rPr>
              <a:t>Pre</a:t>
            </a:r>
            <a:r>
              <a:rPr sz="1000" b="1" spc="5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000" b="1" spc="60" dirty="0">
                <a:solidFill>
                  <a:schemeClr val="bg1"/>
                </a:solidFill>
                <a:latin typeface="Arial"/>
                <a:cs typeface="Arial"/>
              </a:rPr>
              <a:t>P</a:t>
            </a:r>
            <a:r>
              <a:rPr sz="1000" b="1" dirty="0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sz="1000" b="1" spc="25" dirty="0">
                <a:solidFill>
                  <a:schemeClr val="bg1"/>
                </a:solidFill>
                <a:latin typeface="Arial"/>
                <a:cs typeface="Arial"/>
              </a:rPr>
              <a:t>ann</a:t>
            </a:r>
            <a:r>
              <a:rPr sz="1000" b="1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1000" b="1" spc="25" dirty="0">
                <a:solidFill>
                  <a:schemeClr val="bg1"/>
                </a:solidFill>
                <a:latin typeface="Arial"/>
                <a:cs typeface="Arial"/>
              </a:rPr>
              <a:t>ng,  </a:t>
            </a:r>
            <a:r>
              <a:rPr sz="1000" b="1" spc="-8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000" b="1" spc="25" dirty="0">
                <a:solidFill>
                  <a:schemeClr val="bg1"/>
                </a:solidFill>
                <a:latin typeface="Arial"/>
                <a:cs typeface="Arial"/>
              </a:rPr>
              <a:t>486</a:t>
            </a:r>
            <a:r>
              <a:rPr sz="1000" b="1" spc="15" dirty="0">
                <a:solidFill>
                  <a:schemeClr val="bg1"/>
                </a:solidFill>
                <a:latin typeface="Arial"/>
                <a:cs typeface="Arial"/>
              </a:rPr>
              <a:t>,</a:t>
            </a:r>
            <a:r>
              <a:rPr sz="1000" b="1" spc="25" dirty="0">
                <a:solidFill>
                  <a:schemeClr val="bg1"/>
                </a:solidFill>
                <a:latin typeface="Arial"/>
                <a:cs typeface="Arial"/>
              </a:rPr>
              <a:t>00</a:t>
            </a:r>
            <a:r>
              <a:rPr sz="1000" b="1" spc="50" dirty="0">
                <a:solidFill>
                  <a:schemeClr val="bg1"/>
                </a:solidFill>
                <a:latin typeface="Arial"/>
                <a:cs typeface="Arial"/>
              </a:rPr>
              <a:t>0</a:t>
            </a:r>
            <a:endParaRPr sz="1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781425" y="5881688"/>
            <a:ext cx="1628775" cy="134937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defRPr/>
            </a:pPr>
            <a:r>
              <a:rPr sz="1200" b="1" spc="10" dirty="0">
                <a:solidFill>
                  <a:schemeClr val="bg1"/>
                </a:solidFill>
                <a:latin typeface="Arial"/>
                <a:cs typeface="Arial"/>
              </a:rPr>
              <a:t>N</a:t>
            </a:r>
            <a:r>
              <a:rPr sz="1200" b="1" spc="25" dirty="0">
                <a:solidFill>
                  <a:schemeClr val="bg1"/>
                </a:solidFill>
                <a:latin typeface="Arial"/>
                <a:cs typeface="Arial"/>
              </a:rPr>
              <a:t>ot </a:t>
            </a:r>
            <a:r>
              <a:rPr sz="1200" b="1" spc="-1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200" b="1" spc="60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sz="1200" b="1" spc="10" dirty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1200" b="1" spc="25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1200" b="1" spc="30" dirty="0">
                <a:solidFill>
                  <a:schemeClr val="bg1"/>
                </a:solidFill>
                <a:latin typeface="Arial"/>
                <a:cs typeface="Arial"/>
              </a:rPr>
              <a:t>r</a:t>
            </a:r>
            <a:r>
              <a:rPr sz="1200" b="1" spc="10" dirty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1200" b="1" spc="25" dirty="0">
                <a:solidFill>
                  <a:schemeClr val="bg1"/>
                </a:solidFill>
                <a:latin typeface="Arial"/>
                <a:cs typeface="Arial"/>
              </a:rPr>
              <a:t>ed, </a:t>
            </a:r>
            <a:r>
              <a:rPr sz="1200" b="1" spc="8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200" b="1" spc="25" dirty="0">
                <a:solidFill>
                  <a:schemeClr val="bg1"/>
                </a:solidFill>
                <a:latin typeface="Arial"/>
                <a:cs typeface="Arial"/>
              </a:rPr>
              <a:t>305</a:t>
            </a:r>
            <a:r>
              <a:rPr sz="1200" b="1" spc="10" dirty="0">
                <a:solidFill>
                  <a:schemeClr val="bg1"/>
                </a:solidFill>
                <a:latin typeface="Arial"/>
                <a:cs typeface="Arial"/>
              </a:rPr>
              <a:t>,</a:t>
            </a:r>
            <a:r>
              <a:rPr sz="1200" b="1" spc="25" dirty="0">
                <a:solidFill>
                  <a:schemeClr val="bg1"/>
                </a:solidFill>
                <a:latin typeface="Arial"/>
                <a:cs typeface="Arial"/>
              </a:rPr>
              <a:t>00</a:t>
            </a:r>
            <a:r>
              <a:rPr sz="1200" b="1" spc="50" dirty="0">
                <a:solidFill>
                  <a:schemeClr val="bg1"/>
                </a:solidFill>
                <a:latin typeface="Arial"/>
                <a:cs typeface="Arial"/>
              </a:rPr>
              <a:t>0</a:t>
            </a:r>
            <a:endParaRPr sz="1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3614738" y="5424488"/>
            <a:ext cx="1944687" cy="133350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defRPr/>
            </a:pPr>
            <a:r>
              <a:rPr sz="1200" b="1" spc="60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sz="1200" b="1" spc="10" dirty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1200" b="1" spc="25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1200" b="1" spc="30" dirty="0">
                <a:solidFill>
                  <a:schemeClr val="bg1"/>
                </a:solidFill>
                <a:latin typeface="Arial"/>
                <a:cs typeface="Arial"/>
              </a:rPr>
              <a:t>r</a:t>
            </a:r>
            <a:r>
              <a:rPr sz="1200" b="1" spc="10" dirty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1200" b="1" spc="25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1200" b="1" spc="50" dirty="0">
                <a:solidFill>
                  <a:schemeClr val="bg1"/>
                </a:solidFill>
                <a:latin typeface="Arial"/>
                <a:cs typeface="Arial"/>
              </a:rPr>
              <a:t>d </a:t>
            </a:r>
            <a:r>
              <a:rPr sz="1200" b="1" spc="-1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200" b="1" spc="25" dirty="0">
                <a:solidFill>
                  <a:schemeClr val="bg1"/>
                </a:solidFill>
                <a:latin typeface="Arial"/>
                <a:cs typeface="Arial"/>
              </a:rPr>
              <a:t>o</a:t>
            </a:r>
            <a:r>
              <a:rPr sz="1200" b="1" spc="50" dirty="0">
                <a:solidFill>
                  <a:schemeClr val="bg1"/>
                </a:solidFill>
                <a:latin typeface="Arial"/>
                <a:cs typeface="Arial"/>
              </a:rPr>
              <a:t>n</a:t>
            </a:r>
            <a:r>
              <a:rPr sz="1200" b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200" b="1" spc="60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sz="1200" b="1" spc="-5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1200" b="1" spc="10" dirty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1200" b="1" spc="25" dirty="0">
                <a:solidFill>
                  <a:schemeClr val="bg1"/>
                </a:solidFill>
                <a:latin typeface="Arial"/>
                <a:cs typeface="Arial"/>
              </a:rPr>
              <a:t>e, </a:t>
            </a:r>
            <a:r>
              <a:rPr sz="1200" b="1" spc="-8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200" b="1" spc="25" dirty="0">
                <a:solidFill>
                  <a:schemeClr val="bg1"/>
                </a:solidFill>
                <a:latin typeface="Arial"/>
                <a:cs typeface="Arial"/>
              </a:rPr>
              <a:t>315</a:t>
            </a:r>
            <a:r>
              <a:rPr sz="1200" b="1" spc="10" dirty="0">
                <a:solidFill>
                  <a:schemeClr val="bg1"/>
                </a:solidFill>
                <a:latin typeface="Arial"/>
                <a:cs typeface="Arial"/>
              </a:rPr>
              <a:t>,</a:t>
            </a:r>
            <a:r>
              <a:rPr sz="1200" b="1" spc="25" dirty="0">
                <a:solidFill>
                  <a:schemeClr val="bg1"/>
                </a:solidFill>
                <a:latin typeface="Arial"/>
                <a:cs typeface="Arial"/>
              </a:rPr>
              <a:t>00</a:t>
            </a:r>
            <a:r>
              <a:rPr sz="1200" b="1" spc="50" dirty="0">
                <a:solidFill>
                  <a:schemeClr val="bg1"/>
                </a:solidFill>
                <a:latin typeface="Arial"/>
                <a:cs typeface="Arial"/>
              </a:rPr>
              <a:t>0</a:t>
            </a:r>
            <a:endParaRPr sz="1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736600" y="6134100"/>
            <a:ext cx="88900" cy="134938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defRPr/>
            </a:pPr>
            <a:r>
              <a:rPr sz="800" spc="50" dirty="0">
                <a:latin typeface="Arial"/>
                <a:cs typeface="Arial"/>
              </a:rPr>
              <a:t>0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387350" y="5364163"/>
            <a:ext cx="438150" cy="134937"/>
          </a:xfrm>
          <a:prstGeom prst="rect">
            <a:avLst/>
          </a:prstGeom>
        </p:spPr>
        <p:txBody>
          <a:bodyPr lIns="0" tIns="0" rIns="0" bIns="0"/>
          <a:lstStyle/>
          <a:p>
            <a:pPr marL="12700" algn="r">
              <a:defRPr/>
            </a:pPr>
            <a:r>
              <a:rPr lang="en-GB" sz="1400" b="1" spc="25" dirty="0">
                <a:latin typeface="Arial"/>
                <a:cs typeface="Arial"/>
              </a:rPr>
              <a:t>0.5m</a:t>
            </a:r>
            <a:endParaRPr sz="1400" b="1" dirty="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292100" y="4594225"/>
            <a:ext cx="530225" cy="134938"/>
          </a:xfrm>
          <a:prstGeom prst="rect">
            <a:avLst/>
          </a:prstGeom>
        </p:spPr>
        <p:txBody>
          <a:bodyPr lIns="0" tIns="0" rIns="0" bIns="0"/>
          <a:lstStyle/>
          <a:p>
            <a:pPr marL="12700" algn="r">
              <a:defRPr/>
            </a:pPr>
            <a:r>
              <a:rPr lang="en-GB" sz="1400" b="1" spc="25" dirty="0">
                <a:latin typeface="Arial"/>
                <a:cs typeface="Arial"/>
              </a:rPr>
              <a:t>1m</a:t>
            </a:r>
            <a:endParaRPr sz="1400" b="1" dirty="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292100" y="3824288"/>
            <a:ext cx="530225" cy="134937"/>
          </a:xfrm>
          <a:prstGeom prst="rect">
            <a:avLst/>
          </a:prstGeom>
        </p:spPr>
        <p:txBody>
          <a:bodyPr lIns="0" tIns="0" rIns="0" bIns="0"/>
          <a:lstStyle/>
          <a:p>
            <a:pPr marL="12700" algn="r">
              <a:defRPr/>
            </a:pPr>
            <a:r>
              <a:rPr lang="en-GB" sz="1400" b="1" spc="25" dirty="0">
                <a:latin typeface="Arial"/>
                <a:cs typeface="Arial"/>
              </a:rPr>
              <a:t>1.5m</a:t>
            </a:r>
            <a:endParaRPr sz="1400" b="1" dirty="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292100" y="3054350"/>
            <a:ext cx="530225" cy="134938"/>
          </a:xfrm>
          <a:prstGeom prst="rect">
            <a:avLst/>
          </a:prstGeom>
        </p:spPr>
        <p:txBody>
          <a:bodyPr lIns="0" tIns="0" rIns="0" bIns="0"/>
          <a:lstStyle/>
          <a:p>
            <a:pPr marL="12700" algn="r">
              <a:defRPr/>
            </a:pPr>
            <a:r>
              <a:rPr lang="en-GB" sz="1400" b="1" spc="25" dirty="0">
                <a:latin typeface="Arial"/>
                <a:cs typeface="Arial"/>
              </a:rPr>
              <a:t>2m</a:t>
            </a:r>
            <a:endParaRPr sz="1400" b="1" dirty="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292100" y="2284413"/>
            <a:ext cx="530225" cy="133350"/>
          </a:xfrm>
          <a:prstGeom prst="rect">
            <a:avLst/>
          </a:prstGeom>
        </p:spPr>
        <p:txBody>
          <a:bodyPr lIns="0" tIns="0" rIns="0" bIns="0"/>
          <a:lstStyle/>
          <a:p>
            <a:pPr marL="12700" algn="r">
              <a:defRPr/>
            </a:pPr>
            <a:r>
              <a:rPr lang="en-GB" sz="1400" b="1" spc="25" dirty="0">
                <a:latin typeface="Arial"/>
                <a:cs typeface="Arial"/>
              </a:rPr>
              <a:t>2.5m</a:t>
            </a:r>
            <a:endParaRPr sz="1400" b="1" dirty="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292100" y="1512888"/>
            <a:ext cx="530225" cy="134937"/>
          </a:xfrm>
          <a:prstGeom prst="rect">
            <a:avLst/>
          </a:prstGeom>
        </p:spPr>
        <p:txBody>
          <a:bodyPr lIns="0" tIns="0" rIns="0" bIns="0"/>
          <a:lstStyle/>
          <a:p>
            <a:pPr marL="12700" algn="r">
              <a:defRPr/>
            </a:pPr>
            <a:r>
              <a:rPr lang="en-GB" sz="1400" b="1" spc="25" dirty="0">
                <a:latin typeface="Arial"/>
                <a:cs typeface="Arial"/>
              </a:rPr>
              <a:t>3m</a:t>
            </a:r>
            <a:endParaRPr sz="1400" b="1" dirty="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1295400" y="6256338"/>
            <a:ext cx="1846263" cy="155575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defRPr/>
            </a:pPr>
            <a:r>
              <a:rPr sz="1400" b="1" spc="35" dirty="0">
                <a:latin typeface="Arial"/>
                <a:cs typeface="Arial"/>
              </a:rPr>
              <a:t>G</a:t>
            </a:r>
            <a:r>
              <a:rPr sz="1400" b="1" spc="5" dirty="0">
                <a:latin typeface="Arial"/>
                <a:cs typeface="Arial"/>
              </a:rPr>
              <a:t>e</a:t>
            </a:r>
            <a:r>
              <a:rPr sz="1400" b="1" spc="25" dirty="0">
                <a:latin typeface="Arial"/>
                <a:cs typeface="Arial"/>
              </a:rPr>
              <a:t>tt</a:t>
            </a:r>
            <a:r>
              <a:rPr sz="1400" b="1" spc="-40" dirty="0">
                <a:latin typeface="Arial"/>
                <a:cs typeface="Arial"/>
              </a:rPr>
              <a:t>i</a:t>
            </a:r>
            <a:r>
              <a:rPr sz="1400" b="1" spc="5" dirty="0">
                <a:latin typeface="Arial"/>
                <a:cs typeface="Arial"/>
              </a:rPr>
              <a:t>n</a:t>
            </a:r>
            <a:r>
              <a:rPr sz="1400" b="1" spc="35" dirty="0">
                <a:latin typeface="Arial"/>
                <a:cs typeface="Arial"/>
              </a:rPr>
              <a:t>g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spc="20" dirty="0">
                <a:latin typeface="Arial"/>
                <a:cs typeface="Arial"/>
              </a:rPr>
              <a:t>P</a:t>
            </a:r>
            <a:r>
              <a:rPr sz="1400" b="1" spc="65" dirty="0">
                <a:latin typeface="Arial"/>
                <a:cs typeface="Arial"/>
              </a:rPr>
              <a:t>e</a:t>
            </a:r>
            <a:r>
              <a:rPr sz="1400" b="1" spc="-25" dirty="0">
                <a:latin typeface="Arial"/>
                <a:cs typeface="Arial"/>
              </a:rPr>
              <a:t>r</a:t>
            </a:r>
            <a:r>
              <a:rPr sz="1400" b="1" spc="45" dirty="0">
                <a:latin typeface="Arial"/>
                <a:cs typeface="Arial"/>
              </a:rPr>
              <a:t>m</a:t>
            </a:r>
            <a:r>
              <a:rPr sz="1400" b="1" spc="20" dirty="0">
                <a:latin typeface="Arial"/>
                <a:cs typeface="Arial"/>
              </a:rPr>
              <a:t>i</a:t>
            </a:r>
            <a:r>
              <a:rPr sz="1400" b="1" dirty="0">
                <a:latin typeface="Arial"/>
                <a:cs typeface="Arial"/>
              </a:rPr>
              <a:t>s</a:t>
            </a:r>
            <a:r>
              <a:rPr sz="1400" b="1" spc="60" dirty="0">
                <a:latin typeface="Arial"/>
                <a:cs typeface="Arial"/>
              </a:rPr>
              <a:t>s</a:t>
            </a:r>
            <a:r>
              <a:rPr sz="1400" b="1" spc="-40" dirty="0">
                <a:latin typeface="Arial"/>
                <a:cs typeface="Arial"/>
              </a:rPr>
              <a:t>i</a:t>
            </a:r>
            <a:r>
              <a:rPr sz="1400" b="1" spc="65" dirty="0">
                <a:latin typeface="Arial"/>
                <a:cs typeface="Arial"/>
              </a:rPr>
              <a:t>o</a:t>
            </a:r>
            <a:r>
              <a:rPr sz="1400" b="1" spc="35" dirty="0">
                <a:latin typeface="Arial"/>
                <a:cs typeface="Arial"/>
              </a:rPr>
              <a:t>n</a:t>
            </a:r>
            <a:endParaRPr sz="1400" b="1" dirty="0">
              <a:latin typeface="Arial"/>
              <a:cs typeface="Arial"/>
            </a:endParaRPr>
          </a:p>
        </p:txBody>
      </p:sp>
      <p:sp>
        <p:nvSpPr>
          <p:cNvPr id="23596" name="Rectangle 82"/>
          <p:cNvSpPr>
            <a:spLocks noChangeArrowheads="1"/>
          </p:cNvSpPr>
          <p:nvPr/>
        </p:nvSpPr>
        <p:spPr bwMode="auto">
          <a:xfrm>
            <a:off x="1112838" y="4983163"/>
            <a:ext cx="21050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GB" sz="1000" b="1" dirty="0"/>
              <a:t>Detailed  Plans Subm = 221,000</a:t>
            </a:r>
          </a:p>
        </p:txBody>
      </p:sp>
      <p:sp>
        <p:nvSpPr>
          <p:cNvPr id="23597" name="Rectangle 2"/>
          <p:cNvSpPr txBox="1">
            <a:spLocks noChangeArrowheads="1"/>
          </p:cNvSpPr>
          <p:nvPr/>
        </p:nvSpPr>
        <p:spPr bwMode="auto">
          <a:xfrm>
            <a:off x="468313" y="333375"/>
            <a:ext cx="689451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800" b="1" dirty="0">
                <a:solidFill>
                  <a:srgbClr val="009590"/>
                </a:solidFill>
              </a:rPr>
              <a:t>Context </a:t>
            </a:r>
            <a:r>
              <a:rPr lang="en-GB" sz="2800" dirty="0">
                <a:solidFill>
                  <a:srgbClr val="009590"/>
                </a:solidFill>
              </a:rPr>
              <a:t/>
            </a:r>
            <a:br>
              <a:rPr lang="en-GB" sz="2800" dirty="0">
                <a:solidFill>
                  <a:srgbClr val="009590"/>
                </a:solidFill>
              </a:rPr>
            </a:br>
            <a:r>
              <a:rPr lang="en-GB" sz="2800" dirty="0">
                <a:solidFill>
                  <a:srgbClr val="009590"/>
                </a:solidFill>
              </a:rPr>
              <a:t>New Homes in the Planning Pipeline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Presentatio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BD326"/>
      </a:accent1>
      <a:accent2>
        <a:srgbClr val="C5007B"/>
      </a:accent2>
      <a:accent3>
        <a:srgbClr val="FFFFFF"/>
      </a:accent3>
      <a:accent4>
        <a:srgbClr val="000000"/>
      </a:accent4>
      <a:accent5>
        <a:srgbClr val="E2E6AC"/>
      </a:accent5>
      <a:accent6>
        <a:srgbClr val="B2006F"/>
      </a:accent6>
      <a:hlink>
        <a:srgbClr val="696968"/>
      </a:hlink>
      <a:folHlink>
        <a:srgbClr val="99CC00"/>
      </a:folHlink>
    </a:clrScheme>
    <a:fontScheme name="Presentation">
      <a:majorFont>
        <a:latin typeface="Helvetic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BD326"/>
        </a:accent1>
        <a:accent2>
          <a:srgbClr val="C5007B"/>
        </a:accent2>
        <a:accent3>
          <a:srgbClr val="FFFFFF"/>
        </a:accent3>
        <a:accent4>
          <a:srgbClr val="000000"/>
        </a:accent4>
        <a:accent5>
          <a:srgbClr val="E2E6AC"/>
        </a:accent5>
        <a:accent6>
          <a:srgbClr val="B2006F"/>
        </a:accent6>
        <a:hlink>
          <a:srgbClr val="696968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HCA Corporate Presentation 01 March 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laby District Council">
  <a:themeElements>
    <a:clrScheme name="Blaby District Counci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by District Counci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by District Counci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by District Counci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by District Counci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by District Counci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by District Counci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by District Counci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by District Counci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by District Counci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by District Counci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by District Counci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by District Counci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by District Counci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14898</TotalTime>
  <Words>3102</Words>
  <Application>Microsoft Office PowerPoint</Application>
  <PresentationFormat>On-screen Show (4:3)</PresentationFormat>
  <Paragraphs>517</Paragraphs>
  <Slides>48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Presentation</vt:lpstr>
      <vt:lpstr>HCA Corporate Presentation 01 March 2013</vt:lpstr>
      <vt:lpstr>Default Design</vt:lpstr>
      <vt:lpstr>Blaby District Council</vt:lpstr>
      <vt:lpstr>1_Office Theme</vt:lpstr>
      <vt:lpstr>Getting development back on track  PAS Autumn Conference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Delivering a positive planning service  Kristy Ingles Development Services Manager Blaby District Council </vt:lpstr>
      <vt:lpstr>Blaby District</vt:lpstr>
      <vt:lpstr>A Positive Planning Service</vt:lpstr>
      <vt:lpstr>PowerPoint Presentation</vt:lpstr>
      <vt:lpstr>PowerPoint Presentation</vt:lpstr>
      <vt:lpstr>PowerPoint Presentation</vt:lpstr>
      <vt:lpstr>PowerPoint Presentation</vt:lpstr>
      <vt:lpstr>Our Purpose…</vt:lpstr>
      <vt:lpstr>Who are our Customers?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can the planning system do Discussion &amp; shared experiences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Melanie Fischer</dc:creator>
  <cp:lastModifiedBy>Alice Lester</cp:lastModifiedBy>
  <cp:revision>580</cp:revision>
  <cp:lastPrinted>2015-09-25T12:44:10Z</cp:lastPrinted>
  <dcterms:created xsi:type="dcterms:W3CDTF">2010-04-12T11:20:47Z</dcterms:created>
  <dcterms:modified xsi:type="dcterms:W3CDTF">2015-09-29T13:45:48Z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57b73b80-d214-4076-a940-7764d61d843c</vt:lpwstr>
  </property>
  <property fmtid="{D5CDD505-2E9C-101B-9397-08002B2CF9AE}" pid="3" name="HCAGPMS">
    <vt:lpwstr>OFFICIAL</vt:lpwstr>
  </property>
</Properties>
</file>