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15"/>
  </p:notesMasterIdLst>
  <p:handoutMasterIdLst>
    <p:handoutMasterId r:id="rId16"/>
  </p:handoutMasterIdLst>
  <p:sldIdLst>
    <p:sldId id="256" r:id="rId2"/>
    <p:sldId id="297" r:id="rId3"/>
    <p:sldId id="302" r:id="rId4"/>
    <p:sldId id="306" r:id="rId5"/>
    <p:sldId id="313" r:id="rId6"/>
    <p:sldId id="294" r:id="rId7"/>
    <p:sldId id="308" r:id="rId8"/>
    <p:sldId id="309" r:id="rId9"/>
    <p:sldId id="311" r:id="rId10"/>
    <p:sldId id="316" r:id="rId11"/>
    <p:sldId id="312" r:id="rId12"/>
    <p:sldId id="315" r:id="rId13"/>
    <p:sldId id="303" r:id="rId14"/>
  </p:sldIdLst>
  <p:sldSz cx="9906000" cy="6858000" type="A4"/>
  <p:notesSz cx="7010400" cy="9296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p15:clr>
            <a:srgbClr val="A4A3A4"/>
          </p15:clr>
        </p15:guide>
        <p15:guide id="2" orient="horz" pos="4020">
          <p15:clr>
            <a:srgbClr val="A4A3A4"/>
          </p15:clr>
        </p15:guide>
        <p15:guide id="3" orient="horz" pos="2160">
          <p15:clr>
            <a:srgbClr val="A4A3A4"/>
          </p15:clr>
        </p15:guide>
        <p15:guide id="4" pos="217">
          <p15:clr>
            <a:srgbClr val="A4A3A4"/>
          </p15:clr>
        </p15:guide>
        <p15:guide id="5" pos="6023">
          <p15:clr>
            <a:srgbClr val="A4A3A4"/>
          </p15:clr>
        </p15:guide>
        <p15:guide id="6" pos="312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85DF"/>
    <a:srgbClr val="CC0099"/>
    <a:srgbClr val="788DE4"/>
    <a:srgbClr val="213BA4"/>
    <a:srgbClr val="00FFCC"/>
    <a:srgbClr val="33CCCC"/>
    <a:srgbClr val="FFCC00"/>
    <a:srgbClr val="FF33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80" autoAdjust="0"/>
    <p:restoredTop sz="71167" autoAdjust="0"/>
  </p:normalViewPr>
  <p:slideViewPr>
    <p:cSldViewPr showGuides="1">
      <p:cViewPr varScale="1">
        <p:scale>
          <a:sx n="74" d="100"/>
          <a:sy n="74" d="100"/>
        </p:scale>
        <p:origin x="918" y="72"/>
      </p:cViewPr>
      <p:guideLst>
        <p:guide orient="horz" pos="572"/>
        <p:guide orient="horz" pos="4020"/>
        <p:guide orient="horz" pos="2160"/>
        <p:guide pos="217"/>
        <p:guide pos="6023"/>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howGuides="1">
      <p:cViewPr varScale="1">
        <p:scale>
          <a:sx n="52" d="100"/>
          <a:sy n="52" d="100"/>
        </p:scale>
        <p:origin x="-2634"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758160-3420-450E-95DB-ABACB91D1F96}"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GB"/>
        </a:p>
      </dgm:t>
    </dgm:pt>
    <dgm:pt modelId="{FFE5CE83-299C-4DC1-8E0F-AF4814B1A973}">
      <dgm:prSet phldrT="[Text]" custT="1"/>
      <dgm:spPr/>
      <dgm:t>
        <a:bodyPr/>
        <a:lstStyle/>
        <a:p>
          <a:r>
            <a:rPr lang="en-GB" sz="1800" dirty="0" smtClean="0"/>
            <a:t>What  experience was like before for a typical user</a:t>
          </a:r>
          <a:endParaRPr lang="en-GB" sz="1800" dirty="0"/>
        </a:p>
      </dgm:t>
    </dgm:pt>
    <dgm:pt modelId="{1A39419D-89F7-401B-A174-69437ADD5362}" type="parTrans" cxnId="{9AC0F7B5-93ED-4B0E-BD97-1CAB81CAAEEC}">
      <dgm:prSet/>
      <dgm:spPr/>
      <dgm:t>
        <a:bodyPr/>
        <a:lstStyle/>
        <a:p>
          <a:endParaRPr lang="en-GB"/>
        </a:p>
      </dgm:t>
    </dgm:pt>
    <dgm:pt modelId="{4476AFE1-70F2-459B-B7B5-902666740796}" type="sibTrans" cxnId="{9AC0F7B5-93ED-4B0E-BD97-1CAB81CAAEEC}">
      <dgm:prSet/>
      <dgm:spPr/>
      <dgm:t>
        <a:bodyPr/>
        <a:lstStyle/>
        <a:p>
          <a:endParaRPr lang="en-GB"/>
        </a:p>
      </dgm:t>
    </dgm:pt>
    <dgm:pt modelId="{455E970B-1ADB-4296-9185-DF2A0034498C}">
      <dgm:prSet phldrT="[Text]" custT="1"/>
      <dgm:spPr/>
      <dgm:t>
        <a:bodyPr/>
        <a:lstStyle/>
        <a:p>
          <a:r>
            <a:rPr lang="en-GB" sz="1800" dirty="0" smtClean="0"/>
            <a:t>What experience is like now for a typical user</a:t>
          </a:r>
          <a:endParaRPr lang="en-GB" sz="1800" dirty="0"/>
        </a:p>
      </dgm:t>
    </dgm:pt>
    <dgm:pt modelId="{074E7733-5D67-4A6C-BBEE-D5823782EE81}" type="parTrans" cxnId="{5296B1F0-429C-42C0-B9F5-7328EC966390}">
      <dgm:prSet/>
      <dgm:spPr/>
      <dgm:t>
        <a:bodyPr/>
        <a:lstStyle/>
        <a:p>
          <a:endParaRPr lang="en-GB"/>
        </a:p>
      </dgm:t>
    </dgm:pt>
    <dgm:pt modelId="{B75B0E32-0A5B-4011-A18B-34E7C229E004}" type="sibTrans" cxnId="{5296B1F0-429C-42C0-B9F5-7328EC966390}">
      <dgm:prSet/>
      <dgm:spPr/>
      <dgm:t>
        <a:bodyPr/>
        <a:lstStyle/>
        <a:p>
          <a:endParaRPr lang="en-GB"/>
        </a:p>
      </dgm:t>
    </dgm:pt>
    <dgm:pt modelId="{AD904D2D-5EDC-4DB0-8E86-BE8911DF6D1A}" type="pres">
      <dgm:prSet presAssocID="{FB758160-3420-450E-95DB-ABACB91D1F96}" presName="Name0" presStyleCnt="0">
        <dgm:presLayoutVars>
          <dgm:chMax val="7"/>
          <dgm:chPref val="7"/>
          <dgm:dir/>
        </dgm:presLayoutVars>
      </dgm:prSet>
      <dgm:spPr/>
      <dgm:t>
        <a:bodyPr/>
        <a:lstStyle/>
        <a:p>
          <a:endParaRPr lang="en-GB"/>
        </a:p>
      </dgm:t>
    </dgm:pt>
    <dgm:pt modelId="{8AEA468E-A104-4F47-91BE-124D1D760645}" type="pres">
      <dgm:prSet presAssocID="{FB758160-3420-450E-95DB-ABACB91D1F96}" presName="dot1" presStyleLbl="alignNode1" presStyleIdx="0" presStyleCnt="10"/>
      <dgm:spPr/>
    </dgm:pt>
    <dgm:pt modelId="{6185294D-9BD7-4999-BE3E-14E8CEA9A584}" type="pres">
      <dgm:prSet presAssocID="{FB758160-3420-450E-95DB-ABACB91D1F96}" presName="dot2" presStyleLbl="alignNode1" presStyleIdx="1" presStyleCnt="10"/>
      <dgm:spPr/>
    </dgm:pt>
    <dgm:pt modelId="{19E9464B-FD17-428B-8397-274443A172D5}" type="pres">
      <dgm:prSet presAssocID="{FB758160-3420-450E-95DB-ABACB91D1F96}" presName="dot3" presStyleLbl="alignNode1" presStyleIdx="2" presStyleCnt="10"/>
      <dgm:spPr/>
    </dgm:pt>
    <dgm:pt modelId="{BC9403EF-89C7-462D-8C35-AEF80C4F6656}" type="pres">
      <dgm:prSet presAssocID="{FB758160-3420-450E-95DB-ABACB91D1F96}" presName="dotArrow1" presStyleLbl="alignNode1" presStyleIdx="3" presStyleCnt="10"/>
      <dgm:spPr/>
    </dgm:pt>
    <dgm:pt modelId="{CCD5F209-6E0E-49C9-9C4E-0A3BB05EB025}" type="pres">
      <dgm:prSet presAssocID="{FB758160-3420-450E-95DB-ABACB91D1F96}" presName="dotArrow2" presStyleLbl="alignNode1" presStyleIdx="4" presStyleCnt="10"/>
      <dgm:spPr/>
    </dgm:pt>
    <dgm:pt modelId="{03D8B0B9-2394-49EC-8DCB-500109ABE268}" type="pres">
      <dgm:prSet presAssocID="{FB758160-3420-450E-95DB-ABACB91D1F96}" presName="dotArrow3" presStyleLbl="alignNode1" presStyleIdx="5" presStyleCnt="10"/>
      <dgm:spPr/>
    </dgm:pt>
    <dgm:pt modelId="{000634EA-D7A3-4511-B2B4-9C3B17DF5F2A}" type="pres">
      <dgm:prSet presAssocID="{FB758160-3420-450E-95DB-ABACB91D1F96}" presName="dotArrow4" presStyleLbl="alignNode1" presStyleIdx="6" presStyleCnt="10"/>
      <dgm:spPr/>
    </dgm:pt>
    <dgm:pt modelId="{7B7060F9-52E5-4448-BD31-3292E68900A0}" type="pres">
      <dgm:prSet presAssocID="{FB758160-3420-450E-95DB-ABACB91D1F96}" presName="dotArrow5" presStyleLbl="alignNode1" presStyleIdx="7" presStyleCnt="10"/>
      <dgm:spPr/>
    </dgm:pt>
    <dgm:pt modelId="{553CB1AF-11CE-4D5A-992D-9E868CCD0062}" type="pres">
      <dgm:prSet presAssocID="{FB758160-3420-450E-95DB-ABACB91D1F96}" presName="dotArrow6" presStyleLbl="alignNode1" presStyleIdx="8" presStyleCnt="10"/>
      <dgm:spPr/>
    </dgm:pt>
    <dgm:pt modelId="{578C6C9A-BCEF-4C97-A777-BBB891FE5D40}" type="pres">
      <dgm:prSet presAssocID="{FB758160-3420-450E-95DB-ABACB91D1F96}" presName="dotArrow7" presStyleLbl="alignNode1" presStyleIdx="9" presStyleCnt="10"/>
      <dgm:spPr/>
    </dgm:pt>
    <dgm:pt modelId="{04FCD619-331F-44A1-92D4-87F3D6EE357E}" type="pres">
      <dgm:prSet presAssocID="{FFE5CE83-299C-4DC1-8E0F-AF4814B1A973}" presName="parTx1" presStyleLbl="node1" presStyleIdx="0" presStyleCnt="2" custScaleY="228746" custLinFactNeighborY="39377"/>
      <dgm:spPr/>
      <dgm:t>
        <a:bodyPr/>
        <a:lstStyle/>
        <a:p>
          <a:endParaRPr lang="en-GB"/>
        </a:p>
      </dgm:t>
    </dgm:pt>
    <dgm:pt modelId="{923CB837-7E76-4809-9EEF-5A3E3D6A349D}" type="pres">
      <dgm:prSet presAssocID="{4476AFE1-70F2-459B-B7B5-902666740796}" presName="picture1" presStyleCnt="0"/>
      <dgm:spPr/>
    </dgm:pt>
    <dgm:pt modelId="{728D8FCD-A9B9-4B57-8256-230C2D9C26AB}" type="pres">
      <dgm:prSet presAssocID="{4476AFE1-70F2-459B-B7B5-902666740796}" presName="imageRepeatNode" presStyleLbl="fgImgPlace1" presStyleIdx="0" presStyleCnt="2"/>
      <dgm:spPr/>
      <dgm:t>
        <a:bodyPr/>
        <a:lstStyle/>
        <a:p>
          <a:endParaRPr lang="en-GB"/>
        </a:p>
      </dgm:t>
    </dgm:pt>
    <dgm:pt modelId="{6FCF607F-A9CA-4F4B-88A9-31F3E843F950}" type="pres">
      <dgm:prSet presAssocID="{455E970B-1ADB-4296-9185-DF2A0034498C}" presName="parTx2" presStyleLbl="node1" presStyleIdx="1" presStyleCnt="2" custScaleY="226665" custLinFactNeighborY="-35334"/>
      <dgm:spPr/>
      <dgm:t>
        <a:bodyPr/>
        <a:lstStyle/>
        <a:p>
          <a:endParaRPr lang="en-GB"/>
        </a:p>
      </dgm:t>
    </dgm:pt>
    <dgm:pt modelId="{2B144956-FE8D-4762-BBB3-EBB464B6A776}" type="pres">
      <dgm:prSet presAssocID="{B75B0E32-0A5B-4011-A18B-34E7C229E004}" presName="picture2" presStyleCnt="0"/>
      <dgm:spPr/>
    </dgm:pt>
    <dgm:pt modelId="{7E81ED96-D787-4375-A2EB-524C599109ED}" type="pres">
      <dgm:prSet presAssocID="{B75B0E32-0A5B-4011-A18B-34E7C229E004}" presName="imageRepeatNode" presStyleLbl="fgImgPlace1" presStyleIdx="1" presStyleCnt="2"/>
      <dgm:spPr/>
      <dgm:t>
        <a:bodyPr/>
        <a:lstStyle/>
        <a:p>
          <a:endParaRPr lang="en-GB"/>
        </a:p>
      </dgm:t>
    </dgm:pt>
  </dgm:ptLst>
  <dgm:cxnLst>
    <dgm:cxn modelId="{5296B1F0-429C-42C0-B9F5-7328EC966390}" srcId="{FB758160-3420-450E-95DB-ABACB91D1F96}" destId="{455E970B-1ADB-4296-9185-DF2A0034498C}" srcOrd="1" destOrd="0" parTransId="{074E7733-5D67-4A6C-BBEE-D5823782EE81}" sibTransId="{B75B0E32-0A5B-4011-A18B-34E7C229E004}"/>
    <dgm:cxn modelId="{3C512007-B3F0-4C1B-B0B2-FAC2F2F2458F}" type="presOf" srcId="{B75B0E32-0A5B-4011-A18B-34E7C229E004}" destId="{7E81ED96-D787-4375-A2EB-524C599109ED}" srcOrd="0" destOrd="0" presId="urn:microsoft.com/office/officeart/2008/layout/AscendingPictureAccentProcess"/>
    <dgm:cxn modelId="{36F967AB-F87A-4B82-BE56-4B5A21EB5B66}" type="presOf" srcId="{FB758160-3420-450E-95DB-ABACB91D1F96}" destId="{AD904D2D-5EDC-4DB0-8E86-BE8911DF6D1A}" srcOrd="0" destOrd="0" presId="urn:microsoft.com/office/officeart/2008/layout/AscendingPictureAccentProcess"/>
    <dgm:cxn modelId="{9C310053-29F4-44D0-9857-6143B3CC946B}" type="presOf" srcId="{4476AFE1-70F2-459B-B7B5-902666740796}" destId="{728D8FCD-A9B9-4B57-8256-230C2D9C26AB}" srcOrd="0" destOrd="0" presId="urn:microsoft.com/office/officeart/2008/layout/AscendingPictureAccentProcess"/>
    <dgm:cxn modelId="{26D08D23-2F11-4967-9AE3-FF0837970646}" type="presOf" srcId="{FFE5CE83-299C-4DC1-8E0F-AF4814B1A973}" destId="{04FCD619-331F-44A1-92D4-87F3D6EE357E}" srcOrd="0" destOrd="0" presId="urn:microsoft.com/office/officeart/2008/layout/AscendingPictureAccentProcess"/>
    <dgm:cxn modelId="{9AC0F7B5-93ED-4B0E-BD97-1CAB81CAAEEC}" srcId="{FB758160-3420-450E-95DB-ABACB91D1F96}" destId="{FFE5CE83-299C-4DC1-8E0F-AF4814B1A973}" srcOrd="0" destOrd="0" parTransId="{1A39419D-89F7-401B-A174-69437ADD5362}" sibTransId="{4476AFE1-70F2-459B-B7B5-902666740796}"/>
    <dgm:cxn modelId="{CE0F69F9-DE97-45D0-BA9D-811845B9002E}" type="presOf" srcId="{455E970B-1ADB-4296-9185-DF2A0034498C}" destId="{6FCF607F-A9CA-4F4B-88A9-31F3E843F950}" srcOrd="0" destOrd="0" presId="urn:microsoft.com/office/officeart/2008/layout/AscendingPictureAccentProcess"/>
    <dgm:cxn modelId="{E97891C0-F87E-4A49-961B-B59393A535CC}" type="presParOf" srcId="{AD904D2D-5EDC-4DB0-8E86-BE8911DF6D1A}" destId="{8AEA468E-A104-4F47-91BE-124D1D760645}" srcOrd="0" destOrd="0" presId="urn:microsoft.com/office/officeart/2008/layout/AscendingPictureAccentProcess"/>
    <dgm:cxn modelId="{EB0EA752-B4CC-4021-A927-1999C7E09BAF}" type="presParOf" srcId="{AD904D2D-5EDC-4DB0-8E86-BE8911DF6D1A}" destId="{6185294D-9BD7-4999-BE3E-14E8CEA9A584}" srcOrd="1" destOrd="0" presId="urn:microsoft.com/office/officeart/2008/layout/AscendingPictureAccentProcess"/>
    <dgm:cxn modelId="{30939FEC-352F-41FE-B87B-6F818B1FCDE2}" type="presParOf" srcId="{AD904D2D-5EDC-4DB0-8E86-BE8911DF6D1A}" destId="{19E9464B-FD17-428B-8397-274443A172D5}" srcOrd="2" destOrd="0" presId="urn:microsoft.com/office/officeart/2008/layout/AscendingPictureAccentProcess"/>
    <dgm:cxn modelId="{143B3462-4126-4F5A-BF55-A53EB9DF4B84}" type="presParOf" srcId="{AD904D2D-5EDC-4DB0-8E86-BE8911DF6D1A}" destId="{BC9403EF-89C7-462D-8C35-AEF80C4F6656}" srcOrd="3" destOrd="0" presId="urn:microsoft.com/office/officeart/2008/layout/AscendingPictureAccentProcess"/>
    <dgm:cxn modelId="{14BB6F64-BD91-422A-BF9E-8AE0954BEC13}" type="presParOf" srcId="{AD904D2D-5EDC-4DB0-8E86-BE8911DF6D1A}" destId="{CCD5F209-6E0E-49C9-9C4E-0A3BB05EB025}" srcOrd="4" destOrd="0" presId="urn:microsoft.com/office/officeart/2008/layout/AscendingPictureAccentProcess"/>
    <dgm:cxn modelId="{8F2C3F7C-889A-4037-B97D-EC438019A114}" type="presParOf" srcId="{AD904D2D-5EDC-4DB0-8E86-BE8911DF6D1A}" destId="{03D8B0B9-2394-49EC-8DCB-500109ABE268}" srcOrd="5" destOrd="0" presId="urn:microsoft.com/office/officeart/2008/layout/AscendingPictureAccentProcess"/>
    <dgm:cxn modelId="{59E415B9-6328-4BE0-955E-22ACE33C25B6}" type="presParOf" srcId="{AD904D2D-5EDC-4DB0-8E86-BE8911DF6D1A}" destId="{000634EA-D7A3-4511-B2B4-9C3B17DF5F2A}" srcOrd="6" destOrd="0" presId="urn:microsoft.com/office/officeart/2008/layout/AscendingPictureAccentProcess"/>
    <dgm:cxn modelId="{2DBF4D81-0793-4649-985B-C7923E3F25AF}" type="presParOf" srcId="{AD904D2D-5EDC-4DB0-8E86-BE8911DF6D1A}" destId="{7B7060F9-52E5-4448-BD31-3292E68900A0}" srcOrd="7" destOrd="0" presId="urn:microsoft.com/office/officeart/2008/layout/AscendingPictureAccentProcess"/>
    <dgm:cxn modelId="{6D9918A0-2023-49D8-86F7-A7F589A0980C}" type="presParOf" srcId="{AD904D2D-5EDC-4DB0-8E86-BE8911DF6D1A}" destId="{553CB1AF-11CE-4D5A-992D-9E868CCD0062}" srcOrd="8" destOrd="0" presId="urn:microsoft.com/office/officeart/2008/layout/AscendingPictureAccentProcess"/>
    <dgm:cxn modelId="{7A57B4EA-22B8-463F-8832-C8D639ADAE38}" type="presParOf" srcId="{AD904D2D-5EDC-4DB0-8E86-BE8911DF6D1A}" destId="{578C6C9A-BCEF-4C97-A777-BBB891FE5D40}" srcOrd="9" destOrd="0" presId="urn:microsoft.com/office/officeart/2008/layout/AscendingPictureAccentProcess"/>
    <dgm:cxn modelId="{E721AE1E-3B99-488B-9C7D-1BE9BB2C97F0}" type="presParOf" srcId="{AD904D2D-5EDC-4DB0-8E86-BE8911DF6D1A}" destId="{04FCD619-331F-44A1-92D4-87F3D6EE357E}" srcOrd="10" destOrd="0" presId="urn:microsoft.com/office/officeart/2008/layout/AscendingPictureAccentProcess"/>
    <dgm:cxn modelId="{35E05E17-FF2C-416A-B4B0-8AC5A7911FCF}" type="presParOf" srcId="{AD904D2D-5EDC-4DB0-8E86-BE8911DF6D1A}" destId="{923CB837-7E76-4809-9EEF-5A3E3D6A349D}" srcOrd="11" destOrd="0" presId="urn:microsoft.com/office/officeart/2008/layout/AscendingPictureAccentProcess"/>
    <dgm:cxn modelId="{199BD021-C1A7-45A3-8FB8-C9919B38D4FE}" type="presParOf" srcId="{923CB837-7E76-4809-9EEF-5A3E3D6A349D}" destId="{728D8FCD-A9B9-4B57-8256-230C2D9C26AB}" srcOrd="0" destOrd="0" presId="urn:microsoft.com/office/officeart/2008/layout/AscendingPictureAccentProcess"/>
    <dgm:cxn modelId="{68E51887-4912-40DD-AA93-2A8FA84BE461}" type="presParOf" srcId="{AD904D2D-5EDC-4DB0-8E86-BE8911DF6D1A}" destId="{6FCF607F-A9CA-4F4B-88A9-31F3E843F950}" srcOrd="12" destOrd="0" presId="urn:microsoft.com/office/officeart/2008/layout/AscendingPictureAccentProcess"/>
    <dgm:cxn modelId="{7A069EDB-171F-454C-AC2E-C6D509933105}" type="presParOf" srcId="{AD904D2D-5EDC-4DB0-8E86-BE8911DF6D1A}" destId="{2B144956-FE8D-4762-BBB3-EBB464B6A776}" srcOrd="13" destOrd="0" presId="urn:microsoft.com/office/officeart/2008/layout/AscendingPictureAccentProcess"/>
    <dgm:cxn modelId="{57C5AEA1-CED7-4C29-BC1C-6557E5413E2B}" type="presParOf" srcId="{2B144956-FE8D-4762-BBB3-EBB464B6A776}" destId="{7E81ED96-D787-4375-A2EB-524C599109ED}"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B3BE4-51BB-4809-8C01-67134D643EC5}" type="doc">
      <dgm:prSet loTypeId="urn:microsoft.com/office/officeart/2005/8/layout/cycle8" loCatId="cycle" qsTypeId="urn:microsoft.com/office/officeart/2005/8/quickstyle/simple1" qsCatId="simple" csTypeId="urn:microsoft.com/office/officeart/2005/8/colors/accent1_2" csCatId="accent1" phldr="1"/>
      <dgm:spPr/>
    </dgm:pt>
    <dgm:pt modelId="{F8C5D67A-E035-4CBE-B99E-CE78E24D515F}">
      <dgm:prSet phldrT="[Text]"/>
      <dgm:spPr/>
      <dgm:t>
        <a:bodyPr/>
        <a:lstStyle/>
        <a:p>
          <a:r>
            <a:rPr lang="en-GB" dirty="0" smtClean="0"/>
            <a:t>Users</a:t>
          </a:r>
          <a:endParaRPr lang="en-GB" dirty="0"/>
        </a:p>
      </dgm:t>
    </dgm:pt>
    <dgm:pt modelId="{29D6D532-27E6-4270-A535-957D6CEDD83E}" type="parTrans" cxnId="{391B6003-90AF-4FD3-A033-22124B32BDC1}">
      <dgm:prSet/>
      <dgm:spPr/>
      <dgm:t>
        <a:bodyPr/>
        <a:lstStyle/>
        <a:p>
          <a:endParaRPr lang="en-GB"/>
        </a:p>
      </dgm:t>
    </dgm:pt>
    <dgm:pt modelId="{CE4A5EFF-3061-464C-93B3-BCA790AB72E2}" type="sibTrans" cxnId="{391B6003-90AF-4FD3-A033-22124B32BDC1}">
      <dgm:prSet/>
      <dgm:spPr/>
      <dgm:t>
        <a:bodyPr/>
        <a:lstStyle/>
        <a:p>
          <a:endParaRPr lang="en-GB"/>
        </a:p>
      </dgm:t>
    </dgm:pt>
    <dgm:pt modelId="{4E13377A-6A14-4482-BB78-FA10600449D3}">
      <dgm:prSet phldrT="[Text]"/>
      <dgm:spPr/>
      <dgm:t>
        <a:bodyPr/>
        <a:lstStyle/>
        <a:p>
          <a:r>
            <a:rPr lang="en-GB" dirty="0" smtClean="0"/>
            <a:t>Workforce</a:t>
          </a:r>
          <a:endParaRPr lang="en-GB" dirty="0"/>
        </a:p>
      </dgm:t>
    </dgm:pt>
    <dgm:pt modelId="{E26A8EF1-D636-454D-BE55-B71FA8DA19C0}" type="parTrans" cxnId="{4A10AA17-F692-41CB-9B66-D0DC29CA070B}">
      <dgm:prSet/>
      <dgm:spPr/>
      <dgm:t>
        <a:bodyPr/>
        <a:lstStyle/>
        <a:p>
          <a:endParaRPr lang="en-GB"/>
        </a:p>
      </dgm:t>
    </dgm:pt>
    <dgm:pt modelId="{6247CF1A-65D0-44FF-8337-3E2B251E1C5A}" type="sibTrans" cxnId="{4A10AA17-F692-41CB-9B66-D0DC29CA070B}">
      <dgm:prSet/>
      <dgm:spPr/>
      <dgm:t>
        <a:bodyPr/>
        <a:lstStyle/>
        <a:p>
          <a:endParaRPr lang="en-GB"/>
        </a:p>
      </dgm:t>
    </dgm:pt>
    <dgm:pt modelId="{135C3770-B60C-4FD4-9939-7537F54CD32C}">
      <dgm:prSet phldrT="[Text]"/>
      <dgm:spPr/>
      <dgm:t>
        <a:bodyPr/>
        <a:lstStyle/>
        <a:p>
          <a:r>
            <a:rPr lang="en-GB" dirty="0" smtClean="0"/>
            <a:t>CCGs</a:t>
          </a:r>
          <a:endParaRPr lang="en-GB" dirty="0"/>
        </a:p>
      </dgm:t>
    </dgm:pt>
    <dgm:pt modelId="{AE3C3A8B-493C-4ACC-A41E-69F3C7DF874B}" type="parTrans" cxnId="{EFCD4FCF-0C8A-4018-961D-63FAC6B49601}">
      <dgm:prSet/>
      <dgm:spPr/>
      <dgm:t>
        <a:bodyPr/>
        <a:lstStyle/>
        <a:p>
          <a:endParaRPr lang="en-GB"/>
        </a:p>
      </dgm:t>
    </dgm:pt>
    <dgm:pt modelId="{FB7BCB1D-086E-4AED-A362-AC6E98B8936A}" type="sibTrans" cxnId="{EFCD4FCF-0C8A-4018-961D-63FAC6B49601}">
      <dgm:prSet/>
      <dgm:spPr/>
      <dgm:t>
        <a:bodyPr/>
        <a:lstStyle/>
        <a:p>
          <a:endParaRPr lang="en-GB"/>
        </a:p>
      </dgm:t>
    </dgm:pt>
    <dgm:pt modelId="{D2D3CD26-5B40-4DA9-A375-76A04736168A}">
      <dgm:prSet/>
      <dgm:spPr/>
      <dgm:t>
        <a:bodyPr/>
        <a:lstStyle/>
        <a:p>
          <a:r>
            <a:rPr lang="en-GB" dirty="0" smtClean="0"/>
            <a:t>Public</a:t>
          </a:r>
          <a:endParaRPr lang="en-GB" dirty="0"/>
        </a:p>
      </dgm:t>
    </dgm:pt>
    <dgm:pt modelId="{5DB34CDD-AD55-4178-BC2E-0921EDEA7AB0}" type="parTrans" cxnId="{58576C2B-A476-4E8D-B7EE-E545612BF400}">
      <dgm:prSet/>
      <dgm:spPr/>
      <dgm:t>
        <a:bodyPr/>
        <a:lstStyle/>
        <a:p>
          <a:endParaRPr lang="en-GB"/>
        </a:p>
      </dgm:t>
    </dgm:pt>
    <dgm:pt modelId="{7779ABAC-71E7-4803-852B-C77E9ACA1B0C}" type="sibTrans" cxnId="{58576C2B-A476-4E8D-B7EE-E545612BF400}">
      <dgm:prSet/>
      <dgm:spPr/>
      <dgm:t>
        <a:bodyPr/>
        <a:lstStyle/>
        <a:p>
          <a:endParaRPr lang="en-GB"/>
        </a:p>
      </dgm:t>
    </dgm:pt>
    <dgm:pt modelId="{1523851B-45D4-440C-94EF-84AB4D1C9A47}" type="pres">
      <dgm:prSet presAssocID="{901B3BE4-51BB-4809-8C01-67134D643EC5}" presName="compositeShape" presStyleCnt="0">
        <dgm:presLayoutVars>
          <dgm:chMax val="7"/>
          <dgm:dir/>
          <dgm:resizeHandles val="exact"/>
        </dgm:presLayoutVars>
      </dgm:prSet>
      <dgm:spPr/>
    </dgm:pt>
    <dgm:pt modelId="{53A20477-617A-4AB0-8A06-0963D32A4815}" type="pres">
      <dgm:prSet presAssocID="{901B3BE4-51BB-4809-8C01-67134D643EC5}" presName="wedge1" presStyleLbl="node1" presStyleIdx="0" presStyleCnt="4"/>
      <dgm:spPr/>
      <dgm:t>
        <a:bodyPr/>
        <a:lstStyle/>
        <a:p>
          <a:endParaRPr lang="en-GB"/>
        </a:p>
      </dgm:t>
    </dgm:pt>
    <dgm:pt modelId="{1405CBDD-364A-4C19-9216-907483FE27CB}" type="pres">
      <dgm:prSet presAssocID="{901B3BE4-51BB-4809-8C01-67134D643EC5}" presName="dummy1a" presStyleCnt="0"/>
      <dgm:spPr/>
    </dgm:pt>
    <dgm:pt modelId="{E7BBE1B7-B188-4ACC-9813-D88DB2DE98D4}" type="pres">
      <dgm:prSet presAssocID="{901B3BE4-51BB-4809-8C01-67134D643EC5}" presName="dummy1b" presStyleCnt="0"/>
      <dgm:spPr/>
    </dgm:pt>
    <dgm:pt modelId="{A661D2CA-DC6C-41E7-8B31-99D86E8540D7}" type="pres">
      <dgm:prSet presAssocID="{901B3BE4-51BB-4809-8C01-67134D643EC5}" presName="wedge1Tx" presStyleLbl="node1" presStyleIdx="0" presStyleCnt="4">
        <dgm:presLayoutVars>
          <dgm:chMax val="0"/>
          <dgm:chPref val="0"/>
          <dgm:bulletEnabled val="1"/>
        </dgm:presLayoutVars>
      </dgm:prSet>
      <dgm:spPr/>
      <dgm:t>
        <a:bodyPr/>
        <a:lstStyle/>
        <a:p>
          <a:endParaRPr lang="en-GB"/>
        </a:p>
      </dgm:t>
    </dgm:pt>
    <dgm:pt modelId="{973FC9B6-2C7D-4135-B2B0-757C4C74C3D2}" type="pres">
      <dgm:prSet presAssocID="{901B3BE4-51BB-4809-8C01-67134D643EC5}" presName="wedge2" presStyleLbl="node1" presStyleIdx="1" presStyleCnt="4"/>
      <dgm:spPr/>
      <dgm:t>
        <a:bodyPr/>
        <a:lstStyle/>
        <a:p>
          <a:endParaRPr lang="en-GB"/>
        </a:p>
      </dgm:t>
    </dgm:pt>
    <dgm:pt modelId="{37EBBA43-01EB-443D-87E6-C25B3AEE4608}" type="pres">
      <dgm:prSet presAssocID="{901B3BE4-51BB-4809-8C01-67134D643EC5}" presName="dummy2a" presStyleCnt="0"/>
      <dgm:spPr/>
    </dgm:pt>
    <dgm:pt modelId="{233791AC-61CF-413C-8C7E-B86C4FB8E6B3}" type="pres">
      <dgm:prSet presAssocID="{901B3BE4-51BB-4809-8C01-67134D643EC5}" presName="dummy2b" presStyleCnt="0"/>
      <dgm:spPr/>
    </dgm:pt>
    <dgm:pt modelId="{02E040EB-8861-4D26-A786-4F635EC8B647}" type="pres">
      <dgm:prSet presAssocID="{901B3BE4-51BB-4809-8C01-67134D643EC5}" presName="wedge2Tx" presStyleLbl="node1" presStyleIdx="1" presStyleCnt="4">
        <dgm:presLayoutVars>
          <dgm:chMax val="0"/>
          <dgm:chPref val="0"/>
          <dgm:bulletEnabled val="1"/>
        </dgm:presLayoutVars>
      </dgm:prSet>
      <dgm:spPr/>
      <dgm:t>
        <a:bodyPr/>
        <a:lstStyle/>
        <a:p>
          <a:endParaRPr lang="en-GB"/>
        </a:p>
      </dgm:t>
    </dgm:pt>
    <dgm:pt modelId="{28CB0D29-BDA6-420A-803A-91AA7874FA87}" type="pres">
      <dgm:prSet presAssocID="{901B3BE4-51BB-4809-8C01-67134D643EC5}" presName="wedge3" presStyleLbl="node1" presStyleIdx="2" presStyleCnt="4"/>
      <dgm:spPr/>
      <dgm:t>
        <a:bodyPr/>
        <a:lstStyle/>
        <a:p>
          <a:endParaRPr lang="en-GB"/>
        </a:p>
      </dgm:t>
    </dgm:pt>
    <dgm:pt modelId="{95C54CF8-1AE5-4F84-81EF-6CF8C5327AE8}" type="pres">
      <dgm:prSet presAssocID="{901B3BE4-51BB-4809-8C01-67134D643EC5}" presName="dummy3a" presStyleCnt="0"/>
      <dgm:spPr/>
    </dgm:pt>
    <dgm:pt modelId="{A8337207-E846-4805-BB14-BB93CC607FED}" type="pres">
      <dgm:prSet presAssocID="{901B3BE4-51BB-4809-8C01-67134D643EC5}" presName="dummy3b" presStyleCnt="0"/>
      <dgm:spPr/>
    </dgm:pt>
    <dgm:pt modelId="{F4039C6D-481F-4ACB-9AFF-DA0E88D79B38}" type="pres">
      <dgm:prSet presAssocID="{901B3BE4-51BB-4809-8C01-67134D643EC5}" presName="wedge3Tx" presStyleLbl="node1" presStyleIdx="2" presStyleCnt="4">
        <dgm:presLayoutVars>
          <dgm:chMax val="0"/>
          <dgm:chPref val="0"/>
          <dgm:bulletEnabled val="1"/>
        </dgm:presLayoutVars>
      </dgm:prSet>
      <dgm:spPr/>
      <dgm:t>
        <a:bodyPr/>
        <a:lstStyle/>
        <a:p>
          <a:endParaRPr lang="en-GB"/>
        </a:p>
      </dgm:t>
    </dgm:pt>
    <dgm:pt modelId="{4FC85642-1670-4B2A-8496-B2F05AFFF163}" type="pres">
      <dgm:prSet presAssocID="{901B3BE4-51BB-4809-8C01-67134D643EC5}" presName="wedge4" presStyleLbl="node1" presStyleIdx="3" presStyleCnt="4"/>
      <dgm:spPr/>
      <dgm:t>
        <a:bodyPr/>
        <a:lstStyle/>
        <a:p>
          <a:endParaRPr lang="en-GB"/>
        </a:p>
      </dgm:t>
    </dgm:pt>
    <dgm:pt modelId="{28C5E53D-BE61-41A3-9E9A-ADB2F4F4B4B5}" type="pres">
      <dgm:prSet presAssocID="{901B3BE4-51BB-4809-8C01-67134D643EC5}" presName="dummy4a" presStyleCnt="0"/>
      <dgm:spPr/>
    </dgm:pt>
    <dgm:pt modelId="{5F941866-F565-481C-8CB3-B5D0F4FB8E93}" type="pres">
      <dgm:prSet presAssocID="{901B3BE4-51BB-4809-8C01-67134D643EC5}" presName="dummy4b" presStyleCnt="0"/>
      <dgm:spPr/>
    </dgm:pt>
    <dgm:pt modelId="{D04B2884-EA8F-4220-AE84-1A051462233F}" type="pres">
      <dgm:prSet presAssocID="{901B3BE4-51BB-4809-8C01-67134D643EC5}" presName="wedge4Tx" presStyleLbl="node1" presStyleIdx="3" presStyleCnt="4">
        <dgm:presLayoutVars>
          <dgm:chMax val="0"/>
          <dgm:chPref val="0"/>
          <dgm:bulletEnabled val="1"/>
        </dgm:presLayoutVars>
      </dgm:prSet>
      <dgm:spPr/>
      <dgm:t>
        <a:bodyPr/>
        <a:lstStyle/>
        <a:p>
          <a:endParaRPr lang="en-GB"/>
        </a:p>
      </dgm:t>
    </dgm:pt>
    <dgm:pt modelId="{D07BCDCE-9969-470D-A249-66BF96D9000D}" type="pres">
      <dgm:prSet presAssocID="{CE4A5EFF-3061-464C-93B3-BCA790AB72E2}" presName="arrowWedge1" presStyleLbl="fgSibTrans2D1" presStyleIdx="0" presStyleCnt="4"/>
      <dgm:spPr/>
    </dgm:pt>
    <dgm:pt modelId="{C9FB47D0-02C3-48EE-B4A6-CEE7F69B5057}" type="pres">
      <dgm:prSet presAssocID="{7779ABAC-71E7-4803-852B-C77E9ACA1B0C}" presName="arrowWedge2" presStyleLbl="fgSibTrans2D1" presStyleIdx="1" presStyleCnt="4"/>
      <dgm:spPr/>
    </dgm:pt>
    <dgm:pt modelId="{A26C0966-370C-4632-B7BF-4FCD590B104D}" type="pres">
      <dgm:prSet presAssocID="{6247CF1A-65D0-44FF-8337-3E2B251E1C5A}" presName="arrowWedge3" presStyleLbl="fgSibTrans2D1" presStyleIdx="2" presStyleCnt="4"/>
      <dgm:spPr/>
    </dgm:pt>
    <dgm:pt modelId="{291F2067-0D22-4C82-BD1D-151844955021}" type="pres">
      <dgm:prSet presAssocID="{FB7BCB1D-086E-4AED-A362-AC6E98B8936A}" presName="arrowWedge4" presStyleLbl="fgSibTrans2D1" presStyleIdx="3" presStyleCnt="4"/>
      <dgm:spPr/>
    </dgm:pt>
  </dgm:ptLst>
  <dgm:cxnLst>
    <dgm:cxn modelId="{391B6003-90AF-4FD3-A033-22124B32BDC1}" srcId="{901B3BE4-51BB-4809-8C01-67134D643EC5}" destId="{F8C5D67A-E035-4CBE-B99E-CE78E24D515F}" srcOrd="0" destOrd="0" parTransId="{29D6D532-27E6-4270-A535-957D6CEDD83E}" sibTransId="{CE4A5EFF-3061-464C-93B3-BCA790AB72E2}"/>
    <dgm:cxn modelId="{58576C2B-A476-4E8D-B7EE-E545612BF400}" srcId="{901B3BE4-51BB-4809-8C01-67134D643EC5}" destId="{D2D3CD26-5B40-4DA9-A375-76A04736168A}" srcOrd="1" destOrd="0" parTransId="{5DB34CDD-AD55-4178-BC2E-0921EDEA7AB0}" sibTransId="{7779ABAC-71E7-4803-852B-C77E9ACA1B0C}"/>
    <dgm:cxn modelId="{D50A4546-1B7D-4591-A650-89816F6BA39D}" type="presOf" srcId="{4E13377A-6A14-4482-BB78-FA10600449D3}" destId="{F4039C6D-481F-4ACB-9AFF-DA0E88D79B38}" srcOrd="1" destOrd="0" presId="urn:microsoft.com/office/officeart/2005/8/layout/cycle8"/>
    <dgm:cxn modelId="{9D9555E8-5377-4594-9A1F-2EB9BB1082EA}" type="presOf" srcId="{F8C5D67A-E035-4CBE-B99E-CE78E24D515F}" destId="{53A20477-617A-4AB0-8A06-0963D32A4815}" srcOrd="0" destOrd="0" presId="urn:microsoft.com/office/officeart/2005/8/layout/cycle8"/>
    <dgm:cxn modelId="{4A10AA17-F692-41CB-9B66-D0DC29CA070B}" srcId="{901B3BE4-51BB-4809-8C01-67134D643EC5}" destId="{4E13377A-6A14-4482-BB78-FA10600449D3}" srcOrd="2" destOrd="0" parTransId="{E26A8EF1-D636-454D-BE55-B71FA8DA19C0}" sibTransId="{6247CF1A-65D0-44FF-8337-3E2B251E1C5A}"/>
    <dgm:cxn modelId="{E33D3B1A-0DAB-42FD-B68F-D422E8605804}" type="presOf" srcId="{135C3770-B60C-4FD4-9939-7537F54CD32C}" destId="{D04B2884-EA8F-4220-AE84-1A051462233F}" srcOrd="1" destOrd="0" presId="urn:microsoft.com/office/officeart/2005/8/layout/cycle8"/>
    <dgm:cxn modelId="{EFCD4FCF-0C8A-4018-961D-63FAC6B49601}" srcId="{901B3BE4-51BB-4809-8C01-67134D643EC5}" destId="{135C3770-B60C-4FD4-9939-7537F54CD32C}" srcOrd="3" destOrd="0" parTransId="{AE3C3A8B-493C-4ACC-A41E-69F3C7DF874B}" sibTransId="{FB7BCB1D-086E-4AED-A362-AC6E98B8936A}"/>
    <dgm:cxn modelId="{E3E321EC-D601-4EA0-8065-24CB6BCC7874}" type="presOf" srcId="{135C3770-B60C-4FD4-9939-7537F54CD32C}" destId="{4FC85642-1670-4B2A-8496-B2F05AFFF163}" srcOrd="0" destOrd="0" presId="urn:microsoft.com/office/officeart/2005/8/layout/cycle8"/>
    <dgm:cxn modelId="{D37A5314-B31E-4FAD-8154-2F6EB0B6B857}" type="presOf" srcId="{901B3BE4-51BB-4809-8C01-67134D643EC5}" destId="{1523851B-45D4-440C-94EF-84AB4D1C9A47}" srcOrd="0" destOrd="0" presId="urn:microsoft.com/office/officeart/2005/8/layout/cycle8"/>
    <dgm:cxn modelId="{821ED3BE-702B-42F6-8AE1-A90306B87B9D}" type="presOf" srcId="{D2D3CD26-5B40-4DA9-A375-76A04736168A}" destId="{973FC9B6-2C7D-4135-B2B0-757C4C74C3D2}" srcOrd="0" destOrd="0" presId="urn:microsoft.com/office/officeart/2005/8/layout/cycle8"/>
    <dgm:cxn modelId="{47FF6FDF-11F6-4E1E-B797-5FEDEBB0E037}" type="presOf" srcId="{D2D3CD26-5B40-4DA9-A375-76A04736168A}" destId="{02E040EB-8861-4D26-A786-4F635EC8B647}" srcOrd="1" destOrd="0" presId="urn:microsoft.com/office/officeart/2005/8/layout/cycle8"/>
    <dgm:cxn modelId="{A60E0018-B411-4ACB-B0E3-08F5C41A263C}" type="presOf" srcId="{4E13377A-6A14-4482-BB78-FA10600449D3}" destId="{28CB0D29-BDA6-420A-803A-91AA7874FA87}" srcOrd="0" destOrd="0" presId="urn:microsoft.com/office/officeart/2005/8/layout/cycle8"/>
    <dgm:cxn modelId="{4CA01152-F312-425F-9D39-3E62FF34F5C1}" type="presOf" srcId="{F8C5D67A-E035-4CBE-B99E-CE78E24D515F}" destId="{A661D2CA-DC6C-41E7-8B31-99D86E8540D7}" srcOrd="1" destOrd="0" presId="urn:microsoft.com/office/officeart/2005/8/layout/cycle8"/>
    <dgm:cxn modelId="{63224D12-A5E2-497C-98CC-A647C660B6AB}" type="presParOf" srcId="{1523851B-45D4-440C-94EF-84AB4D1C9A47}" destId="{53A20477-617A-4AB0-8A06-0963D32A4815}" srcOrd="0" destOrd="0" presId="urn:microsoft.com/office/officeart/2005/8/layout/cycle8"/>
    <dgm:cxn modelId="{74D1D338-E4EC-4CE1-A685-74AEBD9D7AAE}" type="presParOf" srcId="{1523851B-45D4-440C-94EF-84AB4D1C9A47}" destId="{1405CBDD-364A-4C19-9216-907483FE27CB}" srcOrd="1" destOrd="0" presId="urn:microsoft.com/office/officeart/2005/8/layout/cycle8"/>
    <dgm:cxn modelId="{D90DAADA-B768-4C6B-8BC1-8C56C2CB57C6}" type="presParOf" srcId="{1523851B-45D4-440C-94EF-84AB4D1C9A47}" destId="{E7BBE1B7-B188-4ACC-9813-D88DB2DE98D4}" srcOrd="2" destOrd="0" presId="urn:microsoft.com/office/officeart/2005/8/layout/cycle8"/>
    <dgm:cxn modelId="{547CCB64-566C-4B20-8009-0D49953BDE7F}" type="presParOf" srcId="{1523851B-45D4-440C-94EF-84AB4D1C9A47}" destId="{A661D2CA-DC6C-41E7-8B31-99D86E8540D7}" srcOrd="3" destOrd="0" presId="urn:microsoft.com/office/officeart/2005/8/layout/cycle8"/>
    <dgm:cxn modelId="{BDE285A9-F498-45C1-B51E-16B448F49E4A}" type="presParOf" srcId="{1523851B-45D4-440C-94EF-84AB4D1C9A47}" destId="{973FC9B6-2C7D-4135-B2B0-757C4C74C3D2}" srcOrd="4" destOrd="0" presId="urn:microsoft.com/office/officeart/2005/8/layout/cycle8"/>
    <dgm:cxn modelId="{574C88FD-AEA1-45BD-BC02-7CC598E123C0}" type="presParOf" srcId="{1523851B-45D4-440C-94EF-84AB4D1C9A47}" destId="{37EBBA43-01EB-443D-87E6-C25B3AEE4608}" srcOrd="5" destOrd="0" presId="urn:microsoft.com/office/officeart/2005/8/layout/cycle8"/>
    <dgm:cxn modelId="{EC96769B-6293-47F2-9EE7-4BA7603636C6}" type="presParOf" srcId="{1523851B-45D4-440C-94EF-84AB4D1C9A47}" destId="{233791AC-61CF-413C-8C7E-B86C4FB8E6B3}" srcOrd="6" destOrd="0" presId="urn:microsoft.com/office/officeart/2005/8/layout/cycle8"/>
    <dgm:cxn modelId="{5BD14CF9-BBEF-4BA6-A9F8-552D6A0580B8}" type="presParOf" srcId="{1523851B-45D4-440C-94EF-84AB4D1C9A47}" destId="{02E040EB-8861-4D26-A786-4F635EC8B647}" srcOrd="7" destOrd="0" presId="urn:microsoft.com/office/officeart/2005/8/layout/cycle8"/>
    <dgm:cxn modelId="{0074CB55-0EAF-4AE7-8C9E-7E3E931CFC33}" type="presParOf" srcId="{1523851B-45D4-440C-94EF-84AB4D1C9A47}" destId="{28CB0D29-BDA6-420A-803A-91AA7874FA87}" srcOrd="8" destOrd="0" presId="urn:microsoft.com/office/officeart/2005/8/layout/cycle8"/>
    <dgm:cxn modelId="{9C98EA24-1845-43AF-ADF0-A20CAE124862}" type="presParOf" srcId="{1523851B-45D4-440C-94EF-84AB4D1C9A47}" destId="{95C54CF8-1AE5-4F84-81EF-6CF8C5327AE8}" srcOrd="9" destOrd="0" presId="urn:microsoft.com/office/officeart/2005/8/layout/cycle8"/>
    <dgm:cxn modelId="{DDBEE782-E658-4C5E-828B-BB04B7334E22}" type="presParOf" srcId="{1523851B-45D4-440C-94EF-84AB4D1C9A47}" destId="{A8337207-E846-4805-BB14-BB93CC607FED}" srcOrd="10" destOrd="0" presId="urn:microsoft.com/office/officeart/2005/8/layout/cycle8"/>
    <dgm:cxn modelId="{0B305E17-B920-4114-894F-E4741B2C26F9}" type="presParOf" srcId="{1523851B-45D4-440C-94EF-84AB4D1C9A47}" destId="{F4039C6D-481F-4ACB-9AFF-DA0E88D79B38}" srcOrd="11" destOrd="0" presId="urn:microsoft.com/office/officeart/2005/8/layout/cycle8"/>
    <dgm:cxn modelId="{79317CFA-790F-4A21-A7E6-3FBCFF5F0525}" type="presParOf" srcId="{1523851B-45D4-440C-94EF-84AB4D1C9A47}" destId="{4FC85642-1670-4B2A-8496-B2F05AFFF163}" srcOrd="12" destOrd="0" presId="urn:microsoft.com/office/officeart/2005/8/layout/cycle8"/>
    <dgm:cxn modelId="{9ED58AD9-C006-42C1-A2B5-6E2B9A3A38E6}" type="presParOf" srcId="{1523851B-45D4-440C-94EF-84AB4D1C9A47}" destId="{28C5E53D-BE61-41A3-9E9A-ADB2F4F4B4B5}" srcOrd="13" destOrd="0" presId="urn:microsoft.com/office/officeart/2005/8/layout/cycle8"/>
    <dgm:cxn modelId="{883CF850-22F9-4DD2-8F8B-A8A181D1D0F6}" type="presParOf" srcId="{1523851B-45D4-440C-94EF-84AB4D1C9A47}" destId="{5F941866-F565-481C-8CB3-B5D0F4FB8E93}" srcOrd="14" destOrd="0" presId="urn:microsoft.com/office/officeart/2005/8/layout/cycle8"/>
    <dgm:cxn modelId="{74344C88-B4A8-437F-B0CA-97F14C9619CA}" type="presParOf" srcId="{1523851B-45D4-440C-94EF-84AB4D1C9A47}" destId="{D04B2884-EA8F-4220-AE84-1A051462233F}" srcOrd="15" destOrd="0" presId="urn:microsoft.com/office/officeart/2005/8/layout/cycle8"/>
    <dgm:cxn modelId="{C634DEE0-2EAE-4D79-A587-C70A50FC66C3}" type="presParOf" srcId="{1523851B-45D4-440C-94EF-84AB4D1C9A47}" destId="{D07BCDCE-9969-470D-A249-66BF96D9000D}" srcOrd="16" destOrd="0" presId="urn:microsoft.com/office/officeart/2005/8/layout/cycle8"/>
    <dgm:cxn modelId="{0E5DF2F2-F574-4159-87AE-E4EE527B100F}" type="presParOf" srcId="{1523851B-45D4-440C-94EF-84AB4D1C9A47}" destId="{C9FB47D0-02C3-48EE-B4A6-CEE7F69B5057}" srcOrd="17" destOrd="0" presId="urn:microsoft.com/office/officeart/2005/8/layout/cycle8"/>
    <dgm:cxn modelId="{A0CC3ADB-7EDF-4C2E-BD36-646F3EAF507E}" type="presParOf" srcId="{1523851B-45D4-440C-94EF-84AB4D1C9A47}" destId="{A26C0966-370C-4632-B7BF-4FCD590B104D}" srcOrd="18" destOrd="0" presId="urn:microsoft.com/office/officeart/2005/8/layout/cycle8"/>
    <dgm:cxn modelId="{E9AB6566-86E4-4E38-9E0E-099C32C59808}" type="presParOf" srcId="{1523851B-45D4-440C-94EF-84AB4D1C9A47}" destId="{291F2067-0D22-4C82-BD1D-151844955021}"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A468E-A104-4F47-91BE-124D1D760645}">
      <dsp:nvSpPr>
        <dsp:cNvPr id="0" name=""/>
        <dsp:cNvSpPr/>
      </dsp:nvSpPr>
      <dsp:spPr>
        <a:xfrm>
          <a:off x="1476332" y="1789070"/>
          <a:ext cx="100275" cy="1002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5294D-9BD7-4999-BE3E-14E8CEA9A584}">
      <dsp:nvSpPr>
        <dsp:cNvPr id="0" name=""/>
        <dsp:cNvSpPr/>
      </dsp:nvSpPr>
      <dsp:spPr>
        <a:xfrm>
          <a:off x="1388491" y="1929840"/>
          <a:ext cx="100275" cy="1002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E9464B-FD17-428B-8397-274443A172D5}">
      <dsp:nvSpPr>
        <dsp:cNvPr id="0" name=""/>
        <dsp:cNvSpPr/>
      </dsp:nvSpPr>
      <dsp:spPr>
        <a:xfrm>
          <a:off x="1283804" y="2051716"/>
          <a:ext cx="100275" cy="1002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403EF-89C7-462D-8C35-AEF80C4F6656}">
      <dsp:nvSpPr>
        <dsp:cNvPr id="0" name=""/>
        <dsp:cNvSpPr/>
      </dsp:nvSpPr>
      <dsp:spPr>
        <a:xfrm>
          <a:off x="1408948" y="372326"/>
          <a:ext cx="100275" cy="1002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5F209-6E0E-49C9-9C4E-0A3BB05EB025}">
      <dsp:nvSpPr>
        <dsp:cNvPr id="0" name=""/>
        <dsp:cNvSpPr/>
      </dsp:nvSpPr>
      <dsp:spPr>
        <a:xfrm>
          <a:off x="1542915" y="292494"/>
          <a:ext cx="100275" cy="1002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D8B0B9-2394-49EC-8DCB-500109ABE268}">
      <dsp:nvSpPr>
        <dsp:cNvPr id="0" name=""/>
        <dsp:cNvSpPr/>
      </dsp:nvSpPr>
      <dsp:spPr>
        <a:xfrm>
          <a:off x="1676482" y="212663"/>
          <a:ext cx="100275" cy="1002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634EA-D7A3-4511-B2B4-9C3B17DF5F2A}">
      <dsp:nvSpPr>
        <dsp:cNvPr id="0" name=""/>
        <dsp:cNvSpPr/>
      </dsp:nvSpPr>
      <dsp:spPr>
        <a:xfrm>
          <a:off x="1810048" y="292494"/>
          <a:ext cx="100275" cy="1002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060F9-52E5-4448-BD31-3292E68900A0}">
      <dsp:nvSpPr>
        <dsp:cNvPr id="0" name=""/>
        <dsp:cNvSpPr/>
      </dsp:nvSpPr>
      <dsp:spPr>
        <a:xfrm>
          <a:off x="1944016" y="372326"/>
          <a:ext cx="100275" cy="1002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CB1AF-11CE-4D5A-992D-9E868CCD0062}">
      <dsp:nvSpPr>
        <dsp:cNvPr id="0" name=""/>
        <dsp:cNvSpPr/>
      </dsp:nvSpPr>
      <dsp:spPr>
        <a:xfrm>
          <a:off x="1676482" y="381107"/>
          <a:ext cx="100275" cy="1002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8C6C9A-BCEF-4C97-A777-BBB891FE5D40}">
      <dsp:nvSpPr>
        <dsp:cNvPr id="0" name=""/>
        <dsp:cNvSpPr/>
      </dsp:nvSpPr>
      <dsp:spPr>
        <a:xfrm>
          <a:off x="1676482" y="549552"/>
          <a:ext cx="100275" cy="1002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FCD619-331F-44A1-92D4-87F3D6EE357E}">
      <dsp:nvSpPr>
        <dsp:cNvPr id="0" name=""/>
        <dsp:cNvSpPr/>
      </dsp:nvSpPr>
      <dsp:spPr>
        <a:xfrm>
          <a:off x="860643" y="2257216"/>
          <a:ext cx="2162733" cy="13269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779"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What  experience was like before for a typical user</a:t>
          </a:r>
          <a:endParaRPr lang="en-GB" sz="1800" kern="1200" dirty="0"/>
        </a:p>
      </dsp:txBody>
      <dsp:txXfrm>
        <a:off x="925421" y="2321994"/>
        <a:ext cx="2033177" cy="1197421"/>
      </dsp:txXfrm>
    </dsp:sp>
    <dsp:sp modelId="{728D8FCD-A9B9-4B57-8256-230C2D9C26AB}">
      <dsp:nvSpPr>
        <dsp:cNvPr id="0" name=""/>
        <dsp:cNvSpPr/>
      </dsp:nvSpPr>
      <dsp:spPr>
        <a:xfrm>
          <a:off x="260998" y="1849586"/>
          <a:ext cx="1002751" cy="100268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CF607F-A9CA-4F4B-88A9-31F3E843F950}">
      <dsp:nvSpPr>
        <dsp:cNvPr id="0" name=""/>
        <dsp:cNvSpPr/>
      </dsp:nvSpPr>
      <dsp:spPr>
        <a:xfrm>
          <a:off x="1774751" y="710940"/>
          <a:ext cx="2162733" cy="13149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779" tIns="68580" rIns="68580" bIns="68580" numCol="1" spcCol="1270" anchor="ctr" anchorCtr="0">
          <a:noAutofit/>
        </a:bodyPr>
        <a:lstStyle/>
        <a:p>
          <a:pPr lvl="0" algn="l" defTabSz="800100">
            <a:lnSpc>
              <a:spcPct val="90000"/>
            </a:lnSpc>
            <a:spcBef>
              <a:spcPct val="0"/>
            </a:spcBef>
            <a:spcAft>
              <a:spcPct val="35000"/>
            </a:spcAft>
          </a:pPr>
          <a:r>
            <a:rPr lang="en-GB" sz="1800" kern="1200" dirty="0" smtClean="0"/>
            <a:t>What experience is like now for a typical user</a:t>
          </a:r>
          <a:endParaRPr lang="en-GB" sz="1800" kern="1200" dirty="0"/>
        </a:p>
      </dsp:txBody>
      <dsp:txXfrm>
        <a:off x="1838939" y="775128"/>
        <a:ext cx="2034357" cy="1186529"/>
      </dsp:txXfrm>
    </dsp:sp>
    <dsp:sp modelId="{7E81ED96-D787-4375-A2EB-524C599109ED}">
      <dsp:nvSpPr>
        <dsp:cNvPr id="0" name=""/>
        <dsp:cNvSpPr/>
      </dsp:nvSpPr>
      <dsp:spPr>
        <a:xfrm>
          <a:off x="1175106" y="714913"/>
          <a:ext cx="1002751" cy="100268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20477-617A-4AB0-8A06-0963D32A4815}">
      <dsp:nvSpPr>
        <dsp:cNvPr id="0" name=""/>
        <dsp:cNvSpPr/>
      </dsp:nvSpPr>
      <dsp:spPr>
        <a:xfrm>
          <a:off x="1496957" y="272135"/>
          <a:ext cx="3698240" cy="369824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Users</a:t>
          </a:r>
          <a:endParaRPr lang="en-GB" sz="2200" kern="1200" dirty="0"/>
        </a:p>
      </dsp:txBody>
      <dsp:txXfrm>
        <a:off x="3460106" y="1038640"/>
        <a:ext cx="1364826" cy="1012613"/>
      </dsp:txXfrm>
    </dsp:sp>
    <dsp:sp modelId="{973FC9B6-2C7D-4135-B2B0-757C4C74C3D2}">
      <dsp:nvSpPr>
        <dsp:cNvPr id="0" name=""/>
        <dsp:cNvSpPr/>
      </dsp:nvSpPr>
      <dsp:spPr>
        <a:xfrm>
          <a:off x="1496957" y="396290"/>
          <a:ext cx="3698240" cy="369824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Public</a:t>
          </a:r>
          <a:endParaRPr lang="en-GB" sz="2200" kern="1200" dirty="0"/>
        </a:p>
      </dsp:txBody>
      <dsp:txXfrm>
        <a:off x="3460106" y="2315413"/>
        <a:ext cx="1364826" cy="1012613"/>
      </dsp:txXfrm>
    </dsp:sp>
    <dsp:sp modelId="{28CB0D29-BDA6-420A-803A-91AA7874FA87}">
      <dsp:nvSpPr>
        <dsp:cNvPr id="0" name=""/>
        <dsp:cNvSpPr/>
      </dsp:nvSpPr>
      <dsp:spPr>
        <a:xfrm>
          <a:off x="1372802" y="396290"/>
          <a:ext cx="3698240" cy="369824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Workforce</a:t>
          </a:r>
          <a:endParaRPr lang="en-GB" sz="2200" kern="1200" dirty="0"/>
        </a:p>
      </dsp:txBody>
      <dsp:txXfrm>
        <a:off x="1743066" y="2315413"/>
        <a:ext cx="1364826" cy="1012613"/>
      </dsp:txXfrm>
    </dsp:sp>
    <dsp:sp modelId="{4FC85642-1670-4B2A-8496-B2F05AFFF163}">
      <dsp:nvSpPr>
        <dsp:cNvPr id="0" name=""/>
        <dsp:cNvSpPr/>
      </dsp:nvSpPr>
      <dsp:spPr>
        <a:xfrm>
          <a:off x="1372802" y="272135"/>
          <a:ext cx="3698240" cy="369824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CCGs</a:t>
          </a:r>
          <a:endParaRPr lang="en-GB" sz="2200" kern="1200" dirty="0"/>
        </a:p>
      </dsp:txBody>
      <dsp:txXfrm>
        <a:off x="1743066" y="1038640"/>
        <a:ext cx="1364826" cy="1012613"/>
      </dsp:txXfrm>
    </dsp:sp>
    <dsp:sp modelId="{D07BCDCE-9969-470D-A249-66BF96D9000D}">
      <dsp:nvSpPr>
        <dsp:cNvPr id="0" name=""/>
        <dsp:cNvSpPr/>
      </dsp:nvSpPr>
      <dsp:spPr>
        <a:xfrm>
          <a:off x="1268018" y="43197"/>
          <a:ext cx="4156117" cy="4156117"/>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B47D0-02C3-48EE-B4A6-CEE7F69B5057}">
      <dsp:nvSpPr>
        <dsp:cNvPr id="0" name=""/>
        <dsp:cNvSpPr/>
      </dsp:nvSpPr>
      <dsp:spPr>
        <a:xfrm>
          <a:off x="1268018" y="167352"/>
          <a:ext cx="4156117" cy="4156117"/>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6C0966-370C-4632-B7BF-4FCD590B104D}">
      <dsp:nvSpPr>
        <dsp:cNvPr id="0" name=""/>
        <dsp:cNvSpPr/>
      </dsp:nvSpPr>
      <dsp:spPr>
        <a:xfrm>
          <a:off x="1143863" y="167352"/>
          <a:ext cx="4156117" cy="4156117"/>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1F2067-0D22-4C82-BD1D-151844955021}">
      <dsp:nvSpPr>
        <dsp:cNvPr id="0" name=""/>
        <dsp:cNvSpPr/>
      </dsp:nvSpPr>
      <dsp:spPr>
        <a:xfrm>
          <a:off x="1143863" y="43197"/>
          <a:ext cx="4156117" cy="4156117"/>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04" cy="465341"/>
          </a:xfrm>
          <a:prstGeom prst="rect">
            <a:avLst/>
          </a:prstGeom>
        </p:spPr>
        <p:txBody>
          <a:bodyPr vert="horz" lIns="91878" tIns="45939" rIns="91878" bIns="45939" rtlCol="0"/>
          <a:lstStyle>
            <a:lvl1pPr algn="l">
              <a:defRPr sz="1200"/>
            </a:lvl1pPr>
          </a:lstStyle>
          <a:p>
            <a:endParaRPr lang="en-GB"/>
          </a:p>
        </p:txBody>
      </p:sp>
      <p:sp>
        <p:nvSpPr>
          <p:cNvPr id="3" name="Date Placeholder 2"/>
          <p:cNvSpPr>
            <a:spLocks noGrp="1"/>
          </p:cNvSpPr>
          <p:nvPr>
            <p:ph type="dt" sz="quarter" idx="1"/>
          </p:nvPr>
        </p:nvSpPr>
        <p:spPr>
          <a:xfrm>
            <a:off x="3970161" y="0"/>
            <a:ext cx="3038604" cy="465341"/>
          </a:xfrm>
          <a:prstGeom prst="rect">
            <a:avLst/>
          </a:prstGeom>
        </p:spPr>
        <p:txBody>
          <a:bodyPr vert="horz" lIns="91878" tIns="45939" rIns="91878" bIns="45939" rtlCol="0"/>
          <a:lstStyle>
            <a:lvl1pPr algn="r">
              <a:defRPr sz="1200"/>
            </a:lvl1pPr>
          </a:lstStyle>
          <a:p>
            <a:fld id="{723A10DF-B263-40E3-BB05-739ACEDC765F}" type="datetimeFigureOut">
              <a:rPr lang="en-GB" smtClean="0"/>
              <a:pPr/>
              <a:t>16/09/2013</a:t>
            </a:fld>
            <a:endParaRPr lang="en-GB"/>
          </a:p>
        </p:txBody>
      </p:sp>
      <p:sp>
        <p:nvSpPr>
          <p:cNvPr id="4" name="Footer Placeholder 3"/>
          <p:cNvSpPr>
            <a:spLocks noGrp="1"/>
          </p:cNvSpPr>
          <p:nvPr>
            <p:ph type="ftr" sz="quarter" idx="2"/>
          </p:nvPr>
        </p:nvSpPr>
        <p:spPr>
          <a:xfrm>
            <a:off x="1" y="8829573"/>
            <a:ext cx="3038604" cy="465340"/>
          </a:xfrm>
          <a:prstGeom prst="rect">
            <a:avLst/>
          </a:prstGeom>
        </p:spPr>
        <p:txBody>
          <a:bodyPr vert="horz" lIns="91878" tIns="45939" rIns="91878" bIns="45939" rtlCol="0" anchor="b"/>
          <a:lstStyle>
            <a:lvl1pPr algn="l">
              <a:defRPr sz="1200"/>
            </a:lvl1pPr>
          </a:lstStyle>
          <a:p>
            <a:endParaRPr lang="en-GB"/>
          </a:p>
        </p:txBody>
      </p:sp>
      <p:sp>
        <p:nvSpPr>
          <p:cNvPr id="5" name="Slide Number Placeholder 4"/>
          <p:cNvSpPr>
            <a:spLocks noGrp="1"/>
          </p:cNvSpPr>
          <p:nvPr>
            <p:ph type="sldNum" sz="quarter" idx="3"/>
          </p:nvPr>
        </p:nvSpPr>
        <p:spPr>
          <a:xfrm>
            <a:off x="3970161" y="8829573"/>
            <a:ext cx="3038604" cy="465340"/>
          </a:xfrm>
          <a:prstGeom prst="rect">
            <a:avLst/>
          </a:prstGeom>
        </p:spPr>
        <p:txBody>
          <a:bodyPr vert="horz" lIns="91878" tIns="45939" rIns="91878" bIns="45939" rtlCol="0" anchor="b"/>
          <a:lstStyle>
            <a:lvl1pPr algn="r">
              <a:defRPr sz="1200"/>
            </a:lvl1pPr>
          </a:lstStyle>
          <a:p>
            <a:fld id="{982BC6F4-5637-4B7A-A40C-F64C4869C4DE}" type="slidenum">
              <a:rPr lang="en-GB" smtClean="0"/>
              <a:pPr/>
              <a:t>‹#›</a:t>
            </a:fld>
            <a:endParaRPr lang="en-GB"/>
          </a:p>
        </p:txBody>
      </p:sp>
    </p:spTree>
    <p:extLst>
      <p:ext uri="{BB962C8B-B14F-4D97-AF65-F5344CB8AC3E}">
        <p14:creationId xmlns:p14="http://schemas.microsoft.com/office/powerpoint/2010/main" val="1440849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049" cy="464316"/>
          </a:xfrm>
          <a:prstGeom prst="rect">
            <a:avLst/>
          </a:prstGeom>
        </p:spPr>
        <p:txBody>
          <a:bodyPr vert="horz" lIns="88651" tIns="44326" rIns="88651" bIns="44326" rtlCol="0"/>
          <a:lstStyle>
            <a:lvl1pPr algn="l">
              <a:defRPr sz="1200"/>
            </a:lvl1pPr>
          </a:lstStyle>
          <a:p>
            <a:endParaRPr lang="en-GB"/>
          </a:p>
        </p:txBody>
      </p:sp>
      <p:sp>
        <p:nvSpPr>
          <p:cNvPr id="3" name="Date Placeholder 2"/>
          <p:cNvSpPr>
            <a:spLocks noGrp="1"/>
          </p:cNvSpPr>
          <p:nvPr>
            <p:ph type="dt" idx="1"/>
          </p:nvPr>
        </p:nvSpPr>
        <p:spPr>
          <a:xfrm>
            <a:off x="3970784" y="0"/>
            <a:ext cx="3038049" cy="464316"/>
          </a:xfrm>
          <a:prstGeom prst="rect">
            <a:avLst/>
          </a:prstGeom>
        </p:spPr>
        <p:txBody>
          <a:bodyPr vert="horz" lIns="88651" tIns="44326" rIns="88651" bIns="44326" rtlCol="0"/>
          <a:lstStyle>
            <a:lvl1pPr algn="r">
              <a:defRPr sz="1200"/>
            </a:lvl1pPr>
          </a:lstStyle>
          <a:p>
            <a:fld id="{3060BDD9-6003-4325-B40C-41FE62FBBAB0}" type="datetimeFigureOut">
              <a:rPr lang="en-GB" smtClean="0"/>
              <a:pPr/>
              <a:t>16/09/2013</a:t>
            </a:fld>
            <a:endParaRPr lang="en-GB"/>
          </a:p>
        </p:txBody>
      </p:sp>
      <p:sp>
        <p:nvSpPr>
          <p:cNvPr id="4" name="Slide Image Placeholder 3"/>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lIns="88651" tIns="44326" rIns="88651" bIns="44326" rtlCol="0" anchor="ctr"/>
          <a:lstStyle/>
          <a:p>
            <a:endParaRPr lang="en-GB"/>
          </a:p>
        </p:txBody>
      </p:sp>
      <p:sp>
        <p:nvSpPr>
          <p:cNvPr id="5" name="Notes Placeholder 4"/>
          <p:cNvSpPr>
            <a:spLocks noGrp="1"/>
          </p:cNvSpPr>
          <p:nvPr>
            <p:ph type="body" sz="quarter" idx="3"/>
          </p:nvPr>
        </p:nvSpPr>
        <p:spPr>
          <a:xfrm>
            <a:off x="700728" y="4415322"/>
            <a:ext cx="5608947" cy="4183164"/>
          </a:xfrm>
          <a:prstGeom prst="rect">
            <a:avLst/>
          </a:prstGeom>
        </p:spPr>
        <p:txBody>
          <a:bodyPr vert="horz" lIns="88651" tIns="44326" rIns="88651" bIns="44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8830642"/>
            <a:ext cx="3038049" cy="464316"/>
          </a:xfrm>
          <a:prstGeom prst="rect">
            <a:avLst/>
          </a:prstGeom>
        </p:spPr>
        <p:txBody>
          <a:bodyPr vert="horz" lIns="88651" tIns="44326" rIns="88651" bIns="44326" rtlCol="0" anchor="b"/>
          <a:lstStyle>
            <a:lvl1pPr algn="l">
              <a:defRPr sz="1200"/>
            </a:lvl1pPr>
          </a:lstStyle>
          <a:p>
            <a:endParaRPr lang="en-GB"/>
          </a:p>
        </p:txBody>
      </p:sp>
      <p:sp>
        <p:nvSpPr>
          <p:cNvPr id="7" name="Slide Number Placeholder 6"/>
          <p:cNvSpPr>
            <a:spLocks noGrp="1"/>
          </p:cNvSpPr>
          <p:nvPr>
            <p:ph type="sldNum" sz="quarter" idx="5"/>
          </p:nvPr>
        </p:nvSpPr>
        <p:spPr>
          <a:xfrm>
            <a:off x="3970784" y="8830642"/>
            <a:ext cx="3038049" cy="464316"/>
          </a:xfrm>
          <a:prstGeom prst="rect">
            <a:avLst/>
          </a:prstGeom>
        </p:spPr>
        <p:txBody>
          <a:bodyPr vert="horz" lIns="88651" tIns="44326" rIns="88651" bIns="44326" rtlCol="0" anchor="b"/>
          <a:lstStyle>
            <a:lvl1pPr algn="r">
              <a:defRPr sz="1200"/>
            </a:lvl1pPr>
          </a:lstStyle>
          <a:p>
            <a:fld id="{C5E4A201-7CFD-496B-94D8-CDF9BA2C859F}" type="slidenum">
              <a:rPr lang="en-GB" smtClean="0"/>
              <a:pPr/>
              <a:t>‹#›</a:t>
            </a:fld>
            <a:endParaRPr lang="en-GB"/>
          </a:p>
        </p:txBody>
      </p:sp>
    </p:spTree>
    <p:extLst>
      <p:ext uri="{BB962C8B-B14F-4D97-AF65-F5344CB8AC3E}">
        <p14:creationId xmlns:p14="http://schemas.microsoft.com/office/powerpoint/2010/main" val="4165984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2396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ront page - title">
    <p:spTree>
      <p:nvGrpSpPr>
        <p:cNvPr id="1" name=""/>
        <p:cNvGrpSpPr/>
        <p:nvPr/>
      </p:nvGrpSpPr>
      <p:grpSpPr>
        <a:xfrm>
          <a:off x="0" y="0"/>
          <a:ext cx="0" cy="0"/>
          <a:chOff x="0" y="0"/>
          <a:chExt cx="0" cy="0"/>
        </a:xfrm>
      </p:grpSpPr>
      <p:sp>
        <p:nvSpPr>
          <p:cNvPr id="2" name="Title 1"/>
          <p:cNvSpPr>
            <a:spLocks noGrp="1"/>
          </p:cNvSpPr>
          <p:nvPr>
            <p:ph type="ctrTitle"/>
          </p:nvPr>
        </p:nvSpPr>
        <p:spPr>
          <a:xfrm>
            <a:off x="2144688" y="5337212"/>
            <a:ext cx="7418412" cy="523220"/>
          </a:xfrm>
          <a:prstGeom prst="rect">
            <a:avLst/>
          </a:prstGeom>
          <a:ln>
            <a:noFill/>
          </a:ln>
        </p:spPr>
        <p:txBody>
          <a:bodyPr vert="horz" wrap="square" lIns="91440" tIns="45720" rIns="91440" bIns="45720" rtlCol="0" anchor="b" anchorCtr="0">
            <a:spAutoFit/>
          </a:bodyPr>
          <a:lstStyle>
            <a:lvl1pPr algn="r">
              <a:defRPr kumimoji="0" lang="en-GB"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496" y="352128"/>
            <a:ext cx="2781300" cy="1638300"/>
          </a:xfrm>
          <a:prstGeom prst="rect">
            <a:avLst/>
          </a:prstGeom>
        </p:spPr>
      </p:pic>
      <p:pic>
        <p:nvPicPr>
          <p:cNvPr id="4" name="Picture 3" descr="IC Logo_RGB.jpg"/>
          <p:cNvPicPr>
            <a:picLocks noChangeAspect="1"/>
          </p:cNvPicPr>
          <p:nvPr userDrawn="1"/>
        </p:nvPicPr>
        <p:blipFill>
          <a:blip r:embed="rId3" cstate="print"/>
          <a:stretch>
            <a:fillRect/>
          </a:stretch>
        </p:blipFill>
        <p:spPr>
          <a:xfrm>
            <a:off x="6408712" y="352128"/>
            <a:ext cx="3152800" cy="1166842"/>
          </a:xfrm>
          <a:prstGeom prst="rect">
            <a:avLst/>
          </a:prstGeom>
        </p:spPr>
      </p:pic>
    </p:spTree>
    <p:extLst>
      <p:ext uri="{BB962C8B-B14F-4D97-AF65-F5344CB8AC3E}">
        <p14:creationId xmlns:p14="http://schemas.microsoft.com/office/powerpoint/2010/main" val="18008759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 y="8620"/>
            <a:ext cx="6913372" cy="693293"/>
          </a:xfrm>
          <a:prstGeom prst="rect">
            <a:avLst/>
          </a:prstGeom>
          <a:noFill/>
        </p:spPr>
        <p:txBody>
          <a:bodyPr vert="horz" lIns="72000" tIns="72000" rIns="72000" bIns="72000" rtlCol="0" anchor="ctr" anchorCtr="0">
            <a:normAutofit/>
          </a:bodyPr>
          <a:lstStyle>
            <a:lvl1pPr algn="r">
              <a:defRPr lang="en-GB" sz="1400" b="1" kern="1200" dirty="0" smtClean="0">
                <a:solidFill>
                  <a:schemeClr val="tx1"/>
                </a:solidFill>
                <a:latin typeface="Arial" pitchFamily="34" charset="0"/>
                <a:ea typeface="+mn-ea"/>
                <a:cs typeface="Arial" pitchFamily="34" charset="0"/>
              </a:defRPr>
            </a:lvl1pPr>
          </a:lstStyle>
          <a:p>
            <a:pPr marL="0" lvl="0" indent="0" algn="l" defTabSz="914400" rtl="0" eaLnBrk="1" latinLnBrk="0" hangingPunct="1">
              <a:spcBef>
                <a:spcPct val="20000"/>
              </a:spcBef>
              <a:buFontTx/>
              <a:buNone/>
            </a:pPr>
            <a:r>
              <a:rPr lang="en-US" dirty="0" smtClean="0"/>
              <a:t>Click to edit Master title style</a:t>
            </a:r>
            <a:endParaRPr lang="en-GB" dirty="0"/>
          </a:p>
        </p:txBody>
      </p:sp>
      <p:cxnSp>
        <p:nvCxnSpPr>
          <p:cNvPr id="8" name="Straight Connector 7"/>
          <p:cNvCxnSpPr/>
          <p:nvPr userDrawn="1"/>
        </p:nvCxnSpPr>
        <p:spPr>
          <a:xfrm rot="10800000">
            <a:off x="0" y="759266"/>
            <a:ext cx="9906000" cy="0"/>
          </a:xfrm>
          <a:prstGeom prst="line">
            <a:avLst/>
          </a:prstGeom>
          <a:ln>
            <a:solidFill>
              <a:srgbClr val="00A9AA"/>
            </a:solidFill>
          </a:ln>
          <a:effectLst/>
        </p:spPr>
        <p:style>
          <a:lnRef idx="3">
            <a:schemeClr val="accent1"/>
          </a:lnRef>
          <a:fillRef idx="0">
            <a:schemeClr val="accent1"/>
          </a:fillRef>
          <a:effectRef idx="2">
            <a:schemeClr val="accent1"/>
          </a:effectRef>
          <a:fontRef idx="minor">
            <a:schemeClr val="tx1"/>
          </a:fontRef>
        </p:style>
      </p:cxnSp>
      <p:sp>
        <p:nvSpPr>
          <p:cNvPr id="9" name="TextBox 8"/>
          <p:cNvSpPr txBox="1"/>
          <p:nvPr userDrawn="1"/>
        </p:nvSpPr>
        <p:spPr>
          <a:xfrm>
            <a:off x="3" y="6604358"/>
            <a:ext cx="3418778" cy="254172"/>
          </a:xfrm>
          <a:prstGeom prst="rect">
            <a:avLst/>
          </a:prstGeom>
          <a:noFill/>
        </p:spPr>
        <p:txBody>
          <a:bodyPr wrap="square" rtlCol="0">
            <a:spAutoFit/>
          </a:bodyPr>
          <a:lstStyle/>
          <a:p>
            <a:pPr marL="436563" lvl="0" indent="-436563" defTabSz="871538" fontAlgn="base">
              <a:lnSpc>
                <a:spcPct val="150000"/>
              </a:lnSpc>
              <a:spcBef>
                <a:spcPct val="0"/>
              </a:spcBef>
              <a:spcAft>
                <a:spcPct val="0"/>
              </a:spcAft>
            </a:pPr>
            <a:r>
              <a:rPr lang="en-GB" sz="800" dirty="0" smtClean="0">
                <a:solidFill>
                  <a:srgbClr val="000000"/>
                </a:solidFill>
                <a:latin typeface="Arial" charset="0"/>
                <a:cs typeface="Arial" charset="0"/>
              </a:rPr>
              <a:t>Copyright ©2013</a:t>
            </a:r>
            <a:r>
              <a:rPr lang="en-GB" sz="800" baseline="0" dirty="0" smtClean="0">
                <a:solidFill>
                  <a:srgbClr val="000000"/>
                </a:solidFill>
                <a:latin typeface="Arial" charset="0"/>
                <a:cs typeface="Arial" charset="0"/>
              </a:rPr>
              <a:t> Integrating Care &amp; the Local Government Association</a:t>
            </a:r>
            <a:endParaRPr lang="en-GB" sz="800" dirty="0" smtClean="0">
              <a:solidFill>
                <a:srgbClr val="000000"/>
              </a:solidFill>
              <a:latin typeface="Arial" charset="0"/>
              <a:cs typeface="Arial" charset="0"/>
            </a:endParaRPr>
          </a:p>
        </p:txBody>
      </p:sp>
      <p:sp>
        <p:nvSpPr>
          <p:cNvPr id="10" name="TextBox 9"/>
          <p:cNvSpPr txBox="1"/>
          <p:nvPr userDrawn="1"/>
        </p:nvSpPr>
        <p:spPr>
          <a:xfrm>
            <a:off x="8196146" y="6604358"/>
            <a:ext cx="1709854" cy="254172"/>
          </a:xfrm>
          <a:prstGeom prst="rect">
            <a:avLst/>
          </a:prstGeom>
          <a:noFill/>
        </p:spPr>
        <p:txBody>
          <a:bodyPr wrap="square" rtlCol="0">
            <a:spAutoFit/>
          </a:bodyPr>
          <a:lstStyle/>
          <a:p>
            <a:pPr marL="436563" lvl="0" indent="-436563" algn="r" defTabSz="871538" fontAlgn="base">
              <a:lnSpc>
                <a:spcPct val="150000"/>
              </a:lnSpc>
              <a:spcBef>
                <a:spcPct val="0"/>
              </a:spcBef>
              <a:spcAft>
                <a:spcPct val="0"/>
              </a:spcAft>
            </a:pPr>
            <a:r>
              <a:rPr lang="en-GB" sz="800" smtClean="0">
                <a:solidFill>
                  <a:srgbClr val="000000"/>
                </a:solidFill>
                <a:latin typeface="Arial" charset="0"/>
                <a:cs typeface="Arial" charset="0"/>
              </a:rPr>
              <a:t>Page </a:t>
            </a:r>
            <a:fld id="{3DF10EC5-0E6A-4F7F-A0CB-DBFCBC5F6046}" type="slidenum">
              <a:rPr lang="en-GB" sz="800" smtClean="0">
                <a:solidFill>
                  <a:srgbClr val="000000"/>
                </a:solidFill>
                <a:latin typeface="Arial" charset="0"/>
                <a:cs typeface="Arial" charset="0"/>
              </a:rPr>
              <a:pPr marL="436563" lvl="0" indent="-436563" algn="r" defTabSz="871538" fontAlgn="base">
                <a:lnSpc>
                  <a:spcPct val="150000"/>
                </a:lnSpc>
                <a:spcBef>
                  <a:spcPct val="0"/>
                </a:spcBef>
                <a:spcAft>
                  <a:spcPct val="0"/>
                </a:spcAft>
              </a:pPr>
              <a:t>‹#›</a:t>
            </a:fld>
            <a:r>
              <a:rPr lang="en-GB" sz="800" smtClean="0">
                <a:solidFill>
                  <a:srgbClr val="000000"/>
                </a:solidFill>
                <a:latin typeface="Arial" charset="0"/>
                <a:cs typeface="Arial" charset="0"/>
              </a:rPr>
              <a:t> </a:t>
            </a:r>
          </a:p>
        </p:txBody>
      </p:sp>
      <p:pic>
        <p:nvPicPr>
          <p:cNvPr id="6" name="Picture 5" descr="IC Logo_RGB.jpg"/>
          <p:cNvPicPr>
            <a:picLocks noChangeAspect="1"/>
          </p:cNvPicPr>
          <p:nvPr userDrawn="1"/>
        </p:nvPicPr>
        <p:blipFill>
          <a:blip r:embed="rId2" cstate="print"/>
          <a:stretch>
            <a:fillRect/>
          </a:stretch>
        </p:blipFill>
        <p:spPr>
          <a:xfrm>
            <a:off x="8301564" y="44624"/>
            <a:ext cx="1547980" cy="57290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4201" y="31845"/>
            <a:ext cx="1090982" cy="642633"/>
          </a:xfrm>
          <a:prstGeom prst="rect">
            <a:avLst/>
          </a:prstGeom>
        </p:spPr>
      </p:pic>
    </p:spTree>
    <p:extLst>
      <p:ext uri="{BB962C8B-B14F-4D97-AF65-F5344CB8AC3E}">
        <p14:creationId xmlns:p14="http://schemas.microsoft.com/office/powerpoint/2010/main" val="7955018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837760"/>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Picture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7056" y="2470869"/>
            <a:ext cx="40544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16496" y="2150854"/>
            <a:ext cx="4104456" cy="2862322"/>
          </a:xfrm>
        </p:spPr>
        <p:txBody>
          <a:bodyPr/>
          <a:lstStyle/>
          <a:p>
            <a:pPr algn="l"/>
            <a:r>
              <a:rPr lang="en-GB" sz="3600" b="1" dirty="0" smtClean="0">
                <a:solidFill>
                  <a:srgbClr val="7030A0"/>
                </a:solidFill>
              </a:rPr>
              <a:t>Whole System </a:t>
            </a:r>
            <a:br>
              <a:rPr lang="en-GB" sz="3600" b="1" dirty="0" smtClean="0">
                <a:solidFill>
                  <a:srgbClr val="7030A0"/>
                </a:solidFill>
              </a:rPr>
            </a:br>
            <a:r>
              <a:rPr lang="en-GB" sz="3600" b="1" dirty="0" smtClean="0">
                <a:solidFill>
                  <a:srgbClr val="7030A0"/>
                </a:solidFill>
              </a:rPr>
              <a:t>Integrated Care </a:t>
            </a:r>
            <a:br>
              <a:rPr lang="en-GB" sz="3600" b="1" dirty="0" smtClean="0">
                <a:solidFill>
                  <a:srgbClr val="7030A0"/>
                </a:solidFill>
              </a:rPr>
            </a:br>
            <a:r>
              <a:rPr lang="en-GB" sz="3600" b="1" dirty="0" smtClean="0">
                <a:solidFill>
                  <a:srgbClr val="7030A0"/>
                </a:solidFill>
              </a:rPr>
              <a:t>Value Case</a:t>
            </a:r>
            <a:r>
              <a:rPr lang="en-GB" sz="2400" b="1" dirty="0" smtClean="0">
                <a:solidFill>
                  <a:srgbClr val="7030A0"/>
                </a:solidFill>
              </a:rPr>
              <a:t/>
            </a:r>
            <a:br>
              <a:rPr lang="en-GB" sz="2400" b="1" dirty="0" smtClean="0">
                <a:solidFill>
                  <a:srgbClr val="7030A0"/>
                </a:solidFill>
              </a:rPr>
            </a:br>
            <a:r>
              <a:rPr lang="en-GB" sz="2400" b="1" dirty="0" smtClean="0">
                <a:solidFill>
                  <a:srgbClr val="7030A0"/>
                </a:solidFill>
              </a:rPr>
              <a:t/>
            </a:r>
            <a:br>
              <a:rPr lang="en-GB" sz="2400" b="1" dirty="0" smtClean="0">
                <a:solidFill>
                  <a:srgbClr val="7030A0"/>
                </a:solidFill>
              </a:rPr>
            </a:br>
            <a:r>
              <a:rPr lang="en-GB" sz="2400" dirty="0" smtClean="0">
                <a:solidFill>
                  <a:srgbClr val="7030A0"/>
                </a:solidFill>
              </a:rPr>
              <a:t/>
            </a:r>
            <a:br>
              <a:rPr lang="en-GB" sz="2400" dirty="0" smtClean="0">
                <a:solidFill>
                  <a:srgbClr val="7030A0"/>
                </a:solidFill>
              </a:rPr>
            </a:br>
            <a:r>
              <a:rPr lang="en-GB" sz="2400" dirty="0" smtClean="0">
                <a:solidFill>
                  <a:srgbClr val="FF0000"/>
                </a:solidFill>
              </a:rPr>
              <a:t>DATE</a:t>
            </a:r>
            <a:r>
              <a:rPr lang="en-GB" sz="2400" dirty="0" smtClean="0">
                <a:solidFill>
                  <a:srgbClr val="7030A0"/>
                </a:solidFill>
              </a:rPr>
              <a:t> 2013</a:t>
            </a:r>
            <a:endParaRPr lang="en-GB" sz="2000" dirty="0">
              <a:solidFill>
                <a:srgbClr val="7030A0"/>
              </a:solidFill>
            </a:endParaRPr>
          </a:p>
        </p:txBody>
      </p:sp>
    </p:spTree>
    <p:extLst>
      <p:ext uri="{BB962C8B-B14F-4D97-AF65-F5344CB8AC3E}">
        <p14:creationId xmlns:p14="http://schemas.microsoft.com/office/powerpoint/2010/main" val="1432793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000" dirty="0" smtClean="0"/>
              <a:t>Anticipated benefits</a:t>
            </a:r>
            <a:endParaRPr lang="en-GB" sz="2000" dirty="0"/>
          </a:p>
        </p:txBody>
      </p:sp>
      <p:graphicFrame>
        <p:nvGraphicFramePr>
          <p:cNvPr id="3" name="Diagram 2"/>
          <p:cNvGraphicFramePr/>
          <p:nvPr>
            <p:extLst>
              <p:ext uri="{D42A27DB-BD31-4B8C-83A1-F6EECF244321}">
                <p14:modId xmlns:p14="http://schemas.microsoft.com/office/powerpoint/2010/main" val="455166279"/>
              </p:ext>
            </p:extLst>
          </p:nvPr>
        </p:nvGraphicFramePr>
        <p:xfrm>
          <a:off x="1651000" y="1227666"/>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609184" y="980728"/>
            <a:ext cx="3096344" cy="646331"/>
          </a:xfrm>
          <a:prstGeom prst="rect">
            <a:avLst/>
          </a:prstGeom>
          <a:noFill/>
          <a:ln w="38100">
            <a:noFill/>
          </a:ln>
        </p:spPr>
        <p:txBody>
          <a:bodyPr wrap="square" rtlCol="0">
            <a:spAutoFit/>
          </a:bodyPr>
          <a:lstStyle/>
          <a:p>
            <a:r>
              <a:rPr lang="en-GB" dirty="0" smtClean="0"/>
              <a:t>Benefits</a:t>
            </a:r>
          </a:p>
          <a:p>
            <a:endParaRPr lang="en-GB" dirty="0"/>
          </a:p>
        </p:txBody>
      </p:sp>
      <p:sp>
        <p:nvSpPr>
          <p:cNvPr id="5" name="Rounded Rectangle 4"/>
          <p:cNvSpPr/>
          <p:nvPr/>
        </p:nvSpPr>
        <p:spPr>
          <a:xfrm>
            <a:off x="6609184" y="980728"/>
            <a:ext cx="3096344" cy="1368152"/>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609184" y="4578800"/>
            <a:ext cx="3096344" cy="646331"/>
          </a:xfrm>
          <a:prstGeom prst="rect">
            <a:avLst/>
          </a:prstGeom>
          <a:noFill/>
          <a:ln w="38100">
            <a:noFill/>
          </a:ln>
        </p:spPr>
        <p:txBody>
          <a:bodyPr wrap="square" rtlCol="0">
            <a:spAutoFit/>
          </a:bodyPr>
          <a:lstStyle/>
          <a:p>
            <a:r>
              <a:rPr lang="en-GB" dirty="0" smtClean="0"/>
              <a:t>Benefits</a:t>
            </a:r>
          </a:p>
          <a:p>
            <a:endParaRPr lang="en-GB" dirty="0"/>
          </a:p>
        </p:txBody>
      </p:sp>
      <p:sp>
        <p:nvSpPr>
          <p:cNvPr id="7" name="Rounded Rectangle 6"/>
          <p:cNvSpPr/>
          <p:nvPr/>
        </p:nvSpPr>
        <p:spPr>
          <a:xfrm>
            <a:off x="6609184" y="4578800"/>
            <a:ext cx="3096344" cy="1368152"/>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8464" y="4687976"/>
            <a:ext cx="3096344" cy="646331"/>
          </a:xfrm>
          <a:prstGeom prst="rect">
            <a:avLst/>
          </a:prstGeom>
          <a:noFill/>
          <a:ln w="38100">
            <a:noFill/>
          </a:ln>
        </p:spPr>
        <p:txBody>
          <a:bodyPr wrap="square" rtlCol="0">
            <a:spAutoFit/>
          </a:bodyPr>
          <a:lstStyle/>
          <a:p>
            <a:r>
              <a:rPr lang="en-GB" dirty="0" smtClean="0"/>
              <a:t>Benefits</a:t>
            </a:r>
          </a:p>
          <a:p>
            <a:endParaRPr lang="en-GB" dirty="0"/>
          </a:p>
        </p:txBody>
      </p:sp>
      <p:sp>
        <p:nvSpPr>
          <p:cNvPr id="9" name="Rounded Rectangle 8"/>
          <p:cNvSpPr/>
          <p:nvPr/>
        </p:nvSpPr>
        <p:spPr>
          <a:xfrm>
            <a:off x="128464" y="4687976"/>
            <a:ext cx="3096344" cy="1368152"/>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28464" y="943560"/>
            <a:ext cx="3096344" cy="646331"/>
          </a:xfrm>
          <a:prstGeom prst="rect">
            <a:avLst/>
          </a:prstGeom>
          <a:noFill/>
          <a:ln w="38100">
            <a:noFill/>
          </a:ln>
        </p:spPr>
        <p:txBody>
          <a:bodyPr wrap="square" rtlCol="0">
            <a:spAutoFit/>
          </a:bodyPr>
          <a:lstStyle/>
          <a:p>
            <a:r>
              <a:rPr lang="en-GB" dirty="0" smtClean="0"/>
              <a:t>Benefits</a:t>
            </a:r>
          </a:p>
          <a:p>
            <a:endParaRPr lang="en-GB" dirty="0"/>
          </a:p>
        </p:txBody>
      </p:sp>
      <p:sp>
        <p:nvSpPr>
          <p:cNvPr id="11" name="Rounded Rectangle 10"/>
          <p:cNvSpPr/>
          <p:nvPr/>
        </p:nvSpPr>
        <p:spPr>
          <a:xfrm>
            <a:off x="128464" y="943560"/>
            <a:ext cx="3096344" cy="1368152"/>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662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00340" y="3698566"/>
            <a:ext cx="6552910" cy="764338"/>
            <a:chOff x="200340" y="4221121"/>
            <a:chExt cx="6552910" cy="764338"/>
          </a:xfrm>
        </p:grpSpPr>
        <p:sp>
          <p:nvSpPr>
            <p:cNvPr id="8" name="Rectangle 7"/>
            <p:cNvSpPr/>
            <p:nvPr/>
          </p:nvSpPr>
          <p:spPr>
            <a:xfrm>
              <a:off x="200340" y="4353611"/>
              <a:ext cx="6552910" cy="631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200472" y="4509120"/>
              <a:ext cx="4953000" cy="276999"/>
            </a:xfrm>
            <a:prstGeom prst="rect">
              <a:avLst/>
            </a:prstGeom>
          </p:spPr>
          <p:txBody>
            <a:bodyPr>
              <a:spAutoFit/>
            </a:bodyPr>
            <a:lstStyle/>
            <a:p>
              <a:pPr marL="173038" lvl="0" indent="-173038">
                <a:buFont typeface="Arial" pitchFamily="34" charset="0"/>
                <a:buChar char="•"/>
              </a:pPr>
              <a:endParaRPr lang="en-GB" sz="1200" dirty="0" smtClean="0"/>
            </a:p>
          </p:txBody>
        </p:sp>
        <p:sp>
          <p:nvSpPr>
            <p:cNvPr id="36" name="Rounded Rectangle 35"/>
            <p:cNvSpPr/>
            <p:nvPr/>
          </p:nvSpPr>
          <p:spPr>
            <a:xfrm>
              <a:off x="560512" y="4221121"/>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dirty="0" smtClean="0"/>
                <a:t>Financing barriers </a:t>
              </a:r>
            </a:p>
            <a:p>
              <a:pPr algn="ctr"/>
              <a:endParaRPr lang="en-GB" dirty="0"/>
            </a:p>
          </p:txBody>
        </p:sp>
      </p:grpSp>
      <p:grpSp>
        <p:nvGrpSpPr>
          <p:cNvPr id="39" name="Group 38"/>
          <p:cNvGrpSpPr/>
          <p:nvPr/>
        </p:nvGrpSpPr>
        <p:grpSpPr>
          <a:xfrm>
            <a:off x="200340" y="1888983"/>
            <a:ext cx="6552910" cy="764594"/>
            <a:chOff x="200340" y="1988873"/>
            <a:chExt cx="6552910" cy="764594"/>
          </a:xfrm>
        </p:grpSpPr>
        <p:sp>
          <p:nvSpPr>
            <p:cNvPr id="12" name="Rectangle 11"/>
            <p:cNvSpPr/>
            <p:nvPr/>
          </p:nvSpPr>
          <p:spPr>
            <a:xfrm>
              <a:off x="200340" y="2105399"/>
              <a:ext cx="6552910" cy="648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endParaRPr lang="en-GB" sz="1100" dirty="0" smtClean="0">
                <a:solidFill>
                  <a:schemeClr val="tx1"/>
                </a:solidFill>
              </a:endParaRPr>
            </a:p>
            <a:p>
              <a:pPr marL="82550" indent="-82550">
                <a:buFont typeface="Arial" pitchFamily="34" charset="0"/>
                <a:buChar char="•"/>
              </a:pPr>
              <a:r>
                <a:rPr lang="en-GB" sz="1100" dirty="0" smtClean="0"/>
                <a:t>Case management is run by a Multidisciplinary Team (MDT)</a:t>
              </a:r>
            </a:p>
            <a:p>
              <a:pPr algn="ctr"/>
              <a:endParaRPr lang="en-GB" sz="1100" dirty="0">
                <a:solidFill>
                  <a:schemeClr val="tx1"/>
                </a:solidFill>
              </a:endParaRPr>
            </a:p>
          </p:txBody>
        </p:sp>
        <p:sp>
          <p:nvSpPr>
            <p:cNvPr id="14" name="TextBox 13"/>
            <p:cNvSpPr txBox="1"/>
            <p:nvPr/>
          </p:nvSpPr>
          <p:spPr>
            <a:xfrm>
              <a:off x="200340" y="2249419"/>
              <a:ext cx="6480900" cy="261610"/>
            </a:xfrm>
            <a:prstGeom prst="rect">
              <a:avLst/>
            </a:prstGeom>
            <a:noFill/>
          </p:spPr>
          <p:txBody>
            <a:bodyPr wrap="square" rtlCol="0">
              <a:spAutoFit/>
            </a:bodyPr>
            <a:lstStyle/>
            <a:p>
              <a:endParaRPr lang="en-GB" sz="1100" dirty="0"/>
            </a:p>
          </p:txBody>
        </p:sp>
        <p:sp>
          <p:nvSpPr>
            <p:cNvPr id="37" name="Rounded Rectangle 36"/>
            <p:cNvSpPr/>
            <p:nvPr/>
          </p:nvSpPr>
          <p:spPr>
            <a:xfrm>
              <a:off x="560512" y="1988873"/>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dirty="0" smtClean="0"/>
                <a:t>Marketing </a:t>
              </a:r>
            </a:p>
            <a:p>
              <a:pPr algn="ctr"/>
              <a:endParaRPr lang="en-GB" dirty="0"/>
            </a:p>
          </p:txBody>
        </p:sp>
      </p:grpSp>
      <p:grpSp>
        <p:nvGrpSpPr>
          <p:cNvPr id="42" name="Group 41"/>
          <p:cNvGrpSpPr/>
          <p:nvPr/>
        </p:nvGrpSpPr>
        <p:grpSpPr>
          <a:xfrm>
            <a:off x="200472" y="4621162"/>
            <a:ext cx="6552910" cy="939908"/>
            <a:chOff x="200472" y="5441420"/>
            <a:chExt cx="6552910" cy="939908"/>
          </a:xfrm>
        </p:grpSpPr>
        <p:sp>
          <p:nvSpPr>
            <p:cNvPr id="26" name="Rectangle 25"/>
            <p:cNvSpPr/>
            <p:nvPr/>
          </p:nvSpPr>
          <p:spPr>
            <a:xfrm>
              <a:off x="200472" y="5550322"/>
              <a:ext cx="6552910" cy="8310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560512" y="5441420"/>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smtClean="0"/>
                <a:t>Workforce</a:t>
              </a:r>
              <a:endParaRPr lang="en-GB" sz="1400" dirty="0"/>
            </a:p>
          </p:txBody>
        </p:sp>
        <p:sp>
          <p:nvSpPr>
            <p:cNvPr id="29" name="TextBox 28"/>
            <p:cNvSpPr txBox="1"/>
            <p:nvPr/>
          </p:nvSpPr>
          <p:spPr>
            <a:xfrm>
              <a:off x="200472" y="5733256"/>
              <a:ext cx="6336704" cy="369332"/>
            </a:xfrm>
            <a:prstGeom prst="rect">
              <a:avLst/>
            </a:prstGeom>
            <a:noFill/>
          </p:spPr>
          <p:txBody>
            <a:bodyPr wrap="square" rtlCol="0">
              <a:spAutoFit/>
            </a:bodyPr>
            <a:lstStyle/>
            <a:p>
              <a:endParaRPr lang="en-GB" dirty="0"/>
            </a:p>
          </p:txBody>
        </p:sp>
      </p:grpSp>
      <p:sp>
        <p:nvSpPr>
          <p:cNvPr id="2" name="Title 1"/>
          <p:cNvSpPr>
            <a:spLocks noGrp="1"/>
          </p:cNvSpPr>
          <p:nvPr>
            <p:ph type="title"/>
          </p:nvPr>
        </p:nvSpPr>
        <p:spPr/>
        <p:txBody>
          <a:bodyPr>
            <a:normAutofit/>
          </a:bodyPr>
          <a:lstStyle/>
          <a:p>
            <a:pPr algn="l"/>
            <a:r>
              <a:rPr lang="en-GB" sz="2000" dirty="0" smtClean="0"/>
              <a:t>Lessons learned </a:t>
            </a:r>
            <a:endParaRPr lang="en-GB" sz="2000" dirty="0"/>
          </a:p>
        </p:txBody>
      </p:sp>
      <p:grpSp>
        <p:nvGrpSpPr>
          <p:cNvPr id="40" name="Group 39"/>
          <p:cNvGrpSpPr/>
          <p:nvPr/>
        </p:nvGrpSpPr>
        <p:grpSpPr>
          <a:xfrm>
            <a:off x="200472" y="2759590"/>
            <a:ext cx="6552910" cy="816135"/>
            <a:chOff x="200472" y="3068993"/>
            <a:chExt cx="6552910" cy="816135"/>
          </a:xfrm>
        </p:grpSpPr>
        <p:sp>
          <p:nvSpPr>
            <p:cNvPr id="4" name="Rectangle 3"/>
            <p:cNvSpPr/>
            <p:nvPr/>
          </p:nvSpPr>
          <p:spPr>
            <a:xfrm>
              <a:off x="200472" y="3212944"/>
              <a:ext cx="6552910" cy="672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endParaRPr lang="en-GB" sz="1100" dirty="0" smtClean="0">
                <a:solidFill>
                  <a:schemeClr val="tx1"/>
                </a:solidFill>
              </a:endParaRPr>
            </a:p>
            <a:p>
              <a:pPr marL="82550" indent="-82550">
                <a:buFont typeface="Arial" pitchFamily="34" charset="0"/>
                <a:buChar char="•"/>
              </a:pPr>
              <a:r>
                <a:rPr lang="en-GB" sz="1100" dirty="0" smtClean="0"/>
                <a:t>Case management is run by a Multidisciplinary Team (MDT)</a:t>
              </a:r>
            </a:p>
            <a:p>
              <a:pPr algn="ctr"/>
              <a:endParaRPr lang="en-GB" sz="1100" dirty="0">
                <a:solidFill>
                  <a:schemeClr val="tx1"/>
                </a:solidFill>
              </a:endParaRPr>
            </a:p>
          </p:txBody>
        </p:sp>
        <p:sp>
          <p:nvSpPr>
            <p:cNvPr id="5" name="Rounded Rectangle 4"/>
            <p:cNvSpPr/>
            <p:nvPr/>
          </p:nvSpPr>
          <p:spPr>
            <a:xfrm>
              <a:off x="560512" y="3068993"/>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dirty="0" smtClean="0"/>
                <a:t>State / Council support  </a:t>
              </a:r>
            </a:p>
            <a:p>
              <a:pPr algn="ctr"/>
              <a:endParaRPr lang="en-GB" dirty="0"/>
            </a:p>
          </p:txBody>
        </p:sp>
        <p:sp>
          <p:nvSpPr>
            <p:cNvPr id="6" name="TextBox 5"/>
            <p:cNvSpPr txBox="1"/>
            <p:nvPr/>
          </p:nvSpPr>
          <p:spPr>
            <a:xfrm>
              <a:off x="200472" y="3356964"/>
              <a:ext cx="6480900" cy="261610"/>
            </a:xfrm>
            <a:prstGeom prst="rect">
              <a:avLst/>
            </a:prstGeom>
            <a:noFill/>
          </p:spPr>
          <p:txBody>
            <a:bodyPr wrap="square" rtlCol="0">
              <a:spAutoFit/>
            </a:bodyPr>
            <a:lstStyle/>
            <a:p>
              <a:endParaRPr lang="en-GB" sz="1100" dirty="0"/>
            </a:p>
          </p:txBody>
        </p:sp>
      </p:grpSp>
      <p:sp>
        <p:nvSpPr>
          <p:cNvPr id="18" name="Rectangle 17"/>
          <p:cNvSpPr/>
          <p:nvPr/>
        </p:nvSpPr>
        <p:spPr>
          <a:xfrm>
            <a:off x="200340" y="1710992"/>
            <a:ext cx="6480900" cy="430887"/>
          </a:xfrm>
          <a:prstGeom prst="rect">
            <a:avLst/>
          </a:prstGeom>
        </p:spPr>
        <p:txBody>
          <a:bodyPr wrap="square">
            <a:spAutoFit/>
          </a:bodyPr>
          <a:lstStyle/>
          <a:p>
            <a:pPr marL="82550" lvl="0" indent="-82550">
              <a:buFont typeface="Arial" pitchFamily="34" charset="0"/>
              <a:buChar char="•"/>
            </a:pPr>
            <a:endParaRPr lang="en-GB" sz="1100" dirty="0" smtClean="0"/>
          </a:p>
          <a:p>
            <a:pPr marL="539750" lvl="2" indent="-82550">
              <a:buFont typeface="Arial" pitchFamily="34" charset="0"/>
              <a:buChar char="•"/>
            </a:pPr>
            <a:endParaRPr lang="en-GB" sz="1100" dirty="0"/>
          </a:p>
        </p:txBody>
      </p:sp>
      <p:grpSp>
        <p:nvGrpSpPr>
          <p:cNvPr id="38" name="Group 37"/>
          <p:cNvGrpSpPr/>
          <p:nvPr/>
        </p:nvGrpSpPr>
        <p:grpSpPr>
          <a:xfrm>
            <a:off x="200340" y="980660"/>
            <a:ext cx="6552860" cy="792156"/>
            <a:chOff x="200340" y="980660"/>
            <a:chExt cx="6552860" cy="792156"/>
          </a:xfrm>
        </p:grpSpPr>
        <p:sp>
          <p:nvSpPr>
            <p:cNvPr id="16" name="Rectangle 15"/>
            <p:cNvSpPr/>
            <p:nvPr/>
          </p:nvSpPr>
          <p:spPr>
            <a:xfrm>
              <a:off x="200340" y="1124680"/>
              <a:ext cx="6552860" cy="648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endParaRPr lang="en-GB" sz="1100" dirty="0" smtClean="0">
                <a:solidFill>
                  <a:schemeClr val="tx1"/>
                </a:solidFill>
              </a:endParaRPr>
            </a:p>
            <a:p>
              <a:pPr lvl="0"/>
              <a:endParaRPr lang="en-GB" sz="1100" dirty="0" smtClean="0">
                <a:solidFill>
                  <a:schemeClr val="tx1"/>
                </a:solidFill>
              </a:endParaRPr>
            </a:p>
            <a:p>
              <a:pPr>
                <a:buFont typeface="Arial" pitchFamily="34" charset="0"/>
                <a:buChar char="•"/>
              </a:pPr>
              <a:endParaRPr lang="en-GB" sz="1100" dirty="0" smtClean="0">
                <a:solidFill>
                  <a:schemeClr val="tx1"/>
                </a:solidFill>
              </a:endParaRPr>
            </a:p>
            <a:p>
              <a:pPr algn="ctr"/>
              <a:endParaRPr lang="en-GB" dirty="0">
                <a:solidFill>
                  <a:schemeClr val="tx1"/>
                </a:solidFill>
              </a:endParaRPr>
            </a:p>
          </p:txBody>
        </p:sp>
        <p:sp>
          <p:nvSpPr>
            <p:cNvPr id="17" name="Rounded Rectangle 16"/>
            <p:cNvSpPr/>
            <p:nvPr/>
          </p:nvSpPr>
          <p:spPr>
            <a:xfrm>
              <a:off x="544700" y="980660"/>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smtClean="0"/>
                <a:t>Users &amp; carers </a:t>
              </a:r>
              <a:endParaRPr lang="en-GB" sz="1400" dirty="0"/>
            </a:p>
          </p:txBody>
        </p:sp>
        <p:sp>
          <p:nvSpPr>
            <p:cNvPr id="21" name="Rectangle 20"/>
            <p:cNvSpPr/>
            <p:nvPr/>
          </p:nvSpPr>
          <p:spPr>
            <a:xfrm>
              <a:off x="200472" y="1268760"/>
              <a:ext cx="4953000" cy="276999"/>
            </a:xfrm>
            <a:prstGeom prst="rect">
              <a:avLst/>
            </a:prstGeom>
          </p:spPr>
          <p:txBody>
            <a:bodyPr>
              <a:spAutoFit/>
            </a:bodyPr>
            <a:lstStyle/>
            <a:p>
              <a:pPr marL="173038" lvl="0" indent="-171450">
                <a:buFont typeface="Arial" pitchFamily="34" charset="0"/>
                <a:buChar char="•"/>
              </a:pPr>
              <a:endParaRPr lang="en-GB" sz="1200" dirty="0" smtClean="0"/>
            </a:p>
          </p:txBody>
        </p:sp>
      </p:grpSp>
      <p:sp>
        <p:nvSpPr>
          <p:cNvPr id="28" name="TextBox 27"/>
          <p:cNvSpPr txBox="1"/>
          <p:nvPr/>
        </p:nvSpPr>
        <p:spPr>
          <a:xfrm>
            <a:off x="200472" y="5733230"/>
            <a:ext cx="6480900" cy="430887"/>
          </a:xfrm>
          <a:prstGeom prst="rect">
            <a:avLst/>
          </a:prstGeom>
          <a:noFill/>
        </p:spPr>
        <p:txBody>
          <a:bodyPr wrap="square" rtlCol="0">
            <a:spAutoFit/>
          </a:bodyPr>
          <a:lstStyle/>
          <a:p>
            <a:pPr marL="82550" lvl="0" indent="-82550">
              <a:buFont typeface="Arial" pitchFamily="34" charset="0"/>
              <a:buChar char="•"/>
            </a:pPr>
            <a:endParaRPr lang="en-GB" sz="1100" dirty="0" smtClean="0"/>
          </a:p>
          <a:p>
            <a:endParaRPr lang="en-GB" sz="1100" dirty="0"/>
          </a:p>
        </p:txBody>
      </p:sp>
      <p:grpSp>
        <p:nvGrpSpPr>
          <p:cNvPr id="30" name="Group 29"/>
          <p:cNvGrpSpPr/>
          <p:nvPr/>
        </p:nvGrpSpPr>
        <p:grpSpPr>
          <a:xfrm>
            <a:off x="164335" y="5622661"/>
            <a:ext cx="6552910" cy="1008148"/>
            <a:chOff x="200472" y="5373180"/>
            <a:chExt cx="6552910" cy="1008148"/>
          </a:xfrm>
        </p:grpSpPr>
        <p:sp>
          <p:nvSpPr>
            <p:cNvPr id="31" name="Rectangle 30"/>
            <p:cNvSpPr/>
            <p:nvPr/>
          </p:nvSpPr>
          <p:spPr>
            <a:xfrm>
              <a:off x="200472" y="5550322"/>
              <a:ext cx="6552910" cy="8310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32"/>
            <p:cNvSpPr/>
            <p:nvPr/>
          </p:nvSpPr>
          <p:spPr>
            <a:xfrm>
              <a:off x="560512" y="5373180"/>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smtClean="0"/>
                <a:t>Leadership and relationships</a:t>
              </a:r>
              <a:endParaRPr lang="en-GB" sz="1400" dirty="0"/>
            </a:p>
          </p:txBody>
        </p:sp>
        <p:sp>
          <p:nvSpPr>
            <p:cNvPr id="43" name="TextBox 42"/>
            <p:cNvSpPr txBox="1"/>
            <p:nvPr/>
          </p:nvSpPr>
          <p:spPr>
            <a:xfrm>
              <a:off x="200472" y="5733256"/>
              <a:ext cx="6336704" cy="276999"/>
            </a:xfrm>
            <a:prstGeom prst="rect">
              <a:avLst/>
            </a:prstGeom>
            <a:noFill/>
          </p:spPr>
          <p:txBody>
            <a:bodyPr wrap="square" rtlCol="0">
              <a:spAutoFit/>
            </a:bodyPr>
            <a:lstStyle/>
            <a:p>
              <a:pPr marL="173038" indent="-173038">
                <a:buFont typeface="Arial" pitchFamily="34" charset="0"/>
                <a:buChar char="•"/>
              </a:pPr>
              <a:endParaRPr lang="en-GB" sz="1200" dirty="0" smtClean="0"/>
            </a:p>
          </p:txBody>
        </p:sp>
      </p:grpSp>
      <p:sp>
        <p:nvSpPr>
          <p:cNvPr id="44" name="TextBox 43"/>
          <p:cNvSpPr txBox="1"/>
          <p:nvPr/>
        </p:nvSpPr>
        <p:spPr>
          <a:xfrm>
            <a:off x="352872" y="5885630"/>
            <a:ext cx="6480900" cy="430887"/>
          </a:xfrm>
          <a:prstGeom prst="rect">
            <a:avLst/>
          </a:prstGeom>
          <a:noFill/>
        </p:spPr>
        <p:txBody>
          <a:bodyPr wrap="square" rtlCol="0">
            <a:spAutoFit/>
          </a:bodyPr>
          <a:lstStyle/>
          <a:p>
            <a:pPr marL="82550" lvl="0" indent="-82550">
              <a:buFont typeface="Arial" pitchFamily="34" charset="0"/>
              <a:buChar char="•"/>
            </a:pPr>
            <a:endParaRPr lang="en-GB" sz="1100" dirty="0" smtClean="0"/>
          </a:p>
          <a:p>
            <a:endParaRPr lang="en-GB" sz="1100" dirty="0"/>
          </a:p>
        </p:txBody>
      </p:sp>
      <p:grpSp>
        <p:nvGrpSpPr>
          <p:cNvPr id="35" name="Group 34"/>
          <p:cNvGrpSpPr/>
          <p:nvPr/>
        </p:nvGrpSpPr>
        <p:grpSpPr>
          <a:xfrm>
            <a:off x="6537176" y="1315253"/>
            <a:ext cx="2952328" cy="4994067"/>
            <a:chOff x="9921552" y="1315253"/>
            <a:chExt cx="2952328" cy="4994067"/>
          </a:xfrm>
        </p:grpSpPr>
        <p:sp>
          <p:nvSpPr>
            <p:cNvPr id="32" name="Rectangle 31"/>
            <p:cNvSpPr/>
            <p:nvPr/>
          </p:nvSpPr>
          <p:spPr>
            <a:xfrm>
              <a:off x="9921552" y="1315253"/>
              <a:ext cx="2952328" cy="499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p:txBody>
        </p:sp>
        <p:pic>
          <p:nvPicPr>
            <p:cNvPr id="34" name="Picture 2" descr="http://www.dmas.virginia.gov/Images/img-pace.jpg"/>
            <p:cNvPicPr>
              <a:picLocks noChangeAspect="1" noChangeArrowheads="1"/>
            </p:cNvPicPr>
            <p:nvPr/>
          </p:nvPicPr>
          <p:blipFill>
            <a:blip r:embed="rId2" cstate="print"/>
            <a:srcRect/>
            <a:stretch>
              <a:fillRect/>
            </a:stretch>
          </p:blipFill>
          <p:spPr bwMode="auto">
            <a:xfrm>
              <a:off x="9993560" y="1412776"/>
              <a:ext cx="2736304" cy="1814126"/>
            </a:xfrm>
            <a:prstGeom prst="rect">
              <a:avLst/>
            </a:prstGeom>
            <a:noFill/>
            <a:effectLst>
              <a:softEdge rad="127000"/>
            </a:effectLst>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000" dirty="0" smtClean="0"/>
              <a:t>Lessons learned </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518692563"/>
              </p:ext>
            </p:extLst>
          </p:nvPr>
        </p:nvGraphicFramePr>
        <p:xfrm>
          <a:off x="889733" y="1124744"/>
          <a:ext cx="8126535" cy="2304256"/>
        </p:xfrm>
        <a:graphic>
          <a:graphicData uri="http://schemas.openxmlformats.org/drawingml/2006/table">
            <a:tbl>
              <a:tblPr firstRow="1" bandRow="1">
                <a:tableStyleId>{5C22544A-7EE6-4342-B048-85BDC9FD1C3A}</a:tableStyleId>
              </a:tblPr>
              <a:tblGrid>
                <a:gridCol w="2708845"/>
                <a:gridCol w="2708845"/>
                <a:gridCol w="2708845"/>
              </a:tblGrid>
              <a:tr h="360040">
                <a:tc>
                  <a:txBody>
                    <a:bodyPr/>
                    <a:lstStyle/>
                    <a:p>
                      <a:pPr algn="ctr"/>
                      <a:r>
                        <a:rPr lang="en-GB" sz="1600" dirty="0" smtClean="0"/>
                        <a:t>Outcome aimed for</a:t>
                      </a:r>
                      <a:endParaRPr lang="en-GB" sz="1600" dirty="0"/>
                    </a:p>
                  </a:txBody>
                  <a:tcPr/>
                </a:tc>
                <a:tc>
                  <a:txBody>
                    <a:bodyPr/>
                    <a:lstStyle/>
                    <a:p>
                      <a:pPr algn="ctr"/>
                      <a:r>
                        <a:rPr lang="en-GB" sz="1600" dirty="0" smtClean="0"/>
                        <a:t>Outcome</a:t>
                      </a:r>
                      <a:r>
                        <a:rPr lang="en-GB" sz="1600" baseline="0" dirty="0" smtClean="0"/>
                        <a:t> achieved</a:t>
                      </a:r>
                      <a:endParaRPr lang="en-GB" sz="1600" dirty="0"/>
                    </a:p>
                  </a:txBody>
                  <a:tcPr/>
                </a:tc>
                <a:tc>
                  <a:txBody>
                    <a:bodyPr/>
                    <a:lstStyle/>
                    <a:p>
                      <a:pPr algn="ctr"/>
                      <a:r>
                        <a:rPr lang="en-GB" sz="1600" dirty="0" smtClean="0"/>
                        <a:t>Why?</a:t>
                      </a:r>
                      <a:endParaRPr lang="en-GB" sz="1600" dirty="0"/>
                    </a:p>
                  </a:txBody>
                  <a:tcPr/>
                </a:tc>
              </a:tr>
              <a:tr h="648072">
                <a:tc>
                  <a:txBody>
                    <a:bodyPr/>
                    <a:lstStyle/>
                    <a:p>
                      <a:pPr marL="171450" indent="-171450">
                        <a:buFont typeface="Arial" pitchFamily="34" charset="0"/>
                        <a:buChar char="•"/>
                      </a:pPr>
                      <a:endParaRPr lang="en-GB" sz="1200" dirty="0"/>
                    </a:p>
                  </a:txBody>
                  <a:tcPr/>
                </a:tc>
                <a:tc>
                  <a:txBody>
                    <a:bodyPr/>
                    <a:lstStyle/>
                    <a:p>
                      <a:pPr marL="171450" indent="-171450">
                        <a:buFont typeface="Arial" pitchFamily="34" charset="0"/>
                        <a:buChar char="•"/>
                      </a:pPr>
                      <a:endParaRPr lang="en-GB" sz="1200" dirty="0"/>
                    </a:p>
                  </a:txBody>
                  <a:tcPr/>
                </a:tc>
                <a:tc>
                  <a:txBody>
                    <a:bodyPr/>
                    <a:lstStyle/>
                    <a:p>
                      <a:pPr marL="171450" indent="-171450">
                        <a:buFont typeface="Arial" pitchFamily="34" charset="0"/>
                        <a:buChar char="•"/>
                      </a:pPr>
                      <a:endParaRPr lang="en-GB" sz="1200" dirty="0"/>
                    </a:p>
                  </a:txBody>
                  <a:tcPr/>
                </a:tc>
              </a:tr>
              <a:tr h="648072">
                <a:tc>
                  <a:txBody>
                    <a:bodyPr/>
                    <a:lstStyle/>
                    <a:p>
                      <a:endParaRPr lang="en-GB"/>
                    </a:p>
                  </a:txBody>
                  <a:tcPr/>
                </a:tc>
                <a:tc>
                  <a:txBody>
                    <a:bodyPr/>
                    <a:lstStyle/>
                    <a:p>
                      <a:endParaRPr lang="en-GB"/>
                    </a:p>
                  </a:txBody>
                  <a:tcPr/>
                </a:tc>
                <a:tc>
                  <a:txBody>
                    <a:bodyPr/>
                    <a:lstStyle/>
                    <a:p>
                      <a:endParaRPr lang="en-GB"/>
                    </a:p>
                  </a:txBody>
                  <a:tcPr/>
                </a:tc>
              </a:tr>
              <a:tr h="648072">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34388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000" dirty="0"/>
              <a:t>Contact details </a:t>
            </a:r>
          </a:p>
        </p:txBody>
      </p:sp>
      <p:sp>
        <p:nvSpPr>
          <p:cNvPr id="3" name="TextBox 2"/>
          <p:cNvSpPr txBox="1"/>
          <p:nvPr/>
        </p:nvSpPr>
        <p:spPr>
          <a:xfrm>
            <a:off x="776536" y="1268760"/>
            <a:ext cx="1710725" cy="923330"/>
          </a:xfrm>
          <a:prstGeom prst="rect">
            <a:avLst/>
          </a:prstGeom>
          <a:noFill/>
        </p:spPr>
        <p:txBody>
          <a:bodyPr wrap="none" rtlCol="0">
            <a:spAutoFit/>
          </a:bodyPr>
          <a:lstStyle/>
          <a:p>
            <a:r>
              <a:rPr lang="en-GB" dirty="0" smtClean="0">
                <a:solidFill>
                  <a:srgbClr val="7030A0"/>
                </a:solidFill>
              </a:rPr>
              <a:t>Contact details</a:t>
            </a:r>
          </a:p>
          <a:p>
            <a:endParaRPr lang="en-GB" dirty="0">
              <a:solidFill>
                <a:srgbClr val="7030A0"/>
              </a:solidFill>
            </a:endParaRPr>
          </a:p>
          <a:p>
            <a:r>
              <a:rPr lang="en-GB" dirty="0" smtClean="0">
                <a:solidFill>
                  <a:srgbClr val="7030A0"/>
                </a:solidFill>
              </a:rPr>
              <a:t> </a:t>
            </a:r>
            <a:endParaRPr lang="en-GB" dirty="0">
              <a:solidFill>
                <a:srgbClr val="7030A0"/>
              </a:solidFill>
            </a:endParaRPr>
          </a:p>
        </p:txBody>
      </p:sp>
    </p:spTree>
    <p:extLst>
      <p:ext uri="{BB962C8B-B14F-4D97-AF65-F5344CB8AC3E}">
        <p14:creationId xmlns:p14="http://schemas.microsoft.com/office/powerpoint/2010/main" val="485415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83688" cy="693293"/>
          </a:xfrm>
        </p:spPr>
        <p:txBody>
          <a:bodyPr>
            <a:normAutofit/>
          </a:bodyPr>
          <a:lstStyle/>
          <a:p>
            <a:pPr algn="l"/>
            <a:r>
              <a:rPr lang="en-GB" sz="2000" dirty="0" smtClean="0"/>
              <a:t>Guiding principles for the value case:</a:t>
            </a:r>
            <a:endParaRPr lang="en-GB" sz="2000" dirty="0"/>
          </a:p>
        </p:txBody>
      </p:sp>
      <p:sp>
        <p:nvSpPr>
          <p:cNvPr id="3" name="Rectangle 2"/>
          <p:cNvSpPr/>
          <p:nvPr/>
        </p:nvSpPr>
        <p:spPr>
          <a:xfrm>
            <a:off x="704528" y="1196752"/>
            <a:ext cx="8136904" cy="5078313"/>
          </a:xfrm>
          <a:prstGeom prst="rect">
            <a:avLst/>
          </a:prstGeom>
        </p:spPr>
        <p:txBody>
          <a:bodyPr wrap="square">
            <a:spAutoFit/>
          </a:bodyPr>
          <a:lstStyle/>
          <a:p>
            <a:pPr lvl="0">
              <a:lnSpc>
                <a:spcPct val="150000"/>
              </a:lnSpc>
            </a:pPr>
            <a:r>
              <a:rPr lang="en-GB" dirty="0" smtClean="0"/>
              <a:t>The overall goal of this work is to develop value cases which:</a:t>
            </a:r>
          </a:p>
          <a:p>
            <a:pPr marL="285750" lvl="0" indent="-285750">
              <a:lnSpc>
                <a:spcPct val="150000"/>
              </a:lnSpc>
              <a:buClr>
                <a:srgbClr val="7030A0"/>
              </a:buClr>
              <a:buFont typeface="Wingdings" pitchFamily="2" charset="2"/>
              <a:buChar char="§"/>
            </a:pPr>
            <a:r>
              <a:rPr lang="en-GB" dirty="0" smtClean="0"/>
              <a:t>Aimed at Health &amp; Wellbeing Boards</a:t>
            </a:r>
          </a:p>
          <a:p>
            <a:pPr lvl="0">
              <a:lnSpc>
                <a:spcPct val="150000"/>
              </a:lnSpc>
              <a:buClr>
                <a:srgbClr val="7030A0"/>
              </a:buClr>
            </a:pPr>
            <a:r>
              <a:rPr lang="en-GB" dirty="0" smtClean="0"/>
              <a:t>And incorporate: </a:t>
            </a:r>
          </a:p>
          <a:p>
            <a:pPr marL="285750" lvl="0" indent="-285750">
              <a:lnSpc>
                <a:spcPct val="150000"/>
              </a:lnSpc>
              <a:buClr>
                <a:srgbClr val="7030A0"/>
              </a:buClr>
              <a:buFont typeface="Wingdings" pitchFamily="2" charset="2"/>
              <a:buChar char="§"/>
            </a:pPr>
            <a:r>
              <a:rPr lang="en-GB" dirty="0" smtClean="0"/>
              <a:t>Service </a:t>
            </a:r>
            <a:r>
              <a:rPr lang="en-GB" dirty="0"/>
              <a:t>user stories, capturing changes to the service user’s journey.</a:t>
            </a:r>
          </a:p>
          <a:p>
            <a:pPr marL="285750" lvl="0" indent="-285750">
              <a:lnSpc>
                <a:spcPct val="150000"/>
              </a:lnSpc>
              <a:buClr>
                <a:srgbClr val="7030A0"/>
              </a:buClr>
              <a:buFont typeface="Wingdings" pitchFamily="2" charset="2"/>
              <a:buChar char="§"/>
            </a:pPr>
            <a:r>
              <a:rPr lang="en-GB" dirty="0" smtClean="0"/>
              <a:t>Features </a:t>
            </a:r>
            <a:r>
              <a:rPr lang="en-GB" dirty="0"/>
              <a:t>of the model, including </a:t>
            </a:r>
            <a:r>
              <a:rPr lang="en-GB" dirty="0" smtClean="0"/>
              <a:t>enablers (e.g. technology initiatives to support the mode)</a:t>
            </a:r>
            <a:endParaRPr lang="en-GB" dirty="0"/>
          </a:p>
          <a:p>
            <a:pPr marL="285750" lvl="0" indent="-285750">
              <a:lnSpc>
                <a:spcPct val="150000"/>
              </a:lnSpc>
              <a:buClr>
                <a:srgbClr val="7030A0"/>
              </a:buClr>
              <a:buFont typeface="Wingdings" pitchFamily="2" charset="2"/>
              <a:buChar char="§"/>
            </a:pPr>
            <a:r>
              <a:rPr lang="en-GB" dirty="0" smtClean="0"/>
              <a:t>Costs </a:t>
            </a:r>
            <a:r>
              <a:rPr lang="en-GB" dirty="0"/>
              <a:t>of the </a:t>
            </a:r>
            <a:r>
              <a:rPr lang="en-GB" dirty="0" smtClean="0"/>
              <a:t>model</a:t>
            </a:r>
            <a:endParaRPr lang="en-GB" dirty="0"/>
          </a:p>
          <a:p>
            <a:pPr marL="285750" lvl="0" indent="-285750">
              <a:lnSpc>
                <a:spcPct val="150000"/>
              </a:lnSpc>
              <a:buClr>
                <a:srgbClr val="7030A0"/>
              </a:buClr>
              <a:buFont typeface="Wingdings" pitchFamily="2" charset="2"/>
              <a:buChar char="§"/>
            </a:pPr>
            <a:r>
              <a:rPr lang="en-GB" dirty="0" smtClean="0"/>
              <a:t>Evidence </a:t>
            </a:r>
            <a:r>
              <a:rPr lang="en-GB" dirty="0"/>
              <a:t>of benefit, including to activity, spend and outcomes.</a:t>
            </a:r>
          </a:p>
          <a:p>
            <a:pPr marL="285750" lvl="0" indent="-285750">
              <a:lnSpc>
                <a:spcPct val="150000"/>
              </a:lnSpc>
              <a:buClr>
                <a:srgbClr val="CC0099"/>
              </a:buClr>
              <a:buFont typeface="Wingdings" pitchFamily="2" charset="2"/>
              <a:buChar char="§"/>
            </a:pPr>
            <a:endParaRPr lang="en-GB" dirty="0" smtClean="0"/>
          </a:p>
          <a:p>
            <a:pPr lvl="0">
              <a:lnSpc>
                <a:spcPct val="150000"/>
              </a:lnSpc>
              <a:buClr>
                <a:srgbClr val="CC0099"/>
              </a:buClr>
            </a:pPr>
            <a:r>
              <a:rPr lang="en-GB" dirty="0" smtClean="0"/>
              <a:t>We recognise that the information contained in the value case may prompt further questions, in which case we recommend you use the contact details at the end of the value case to follow up with a direct contact.</a:t>
            </a:r>
            <a:endParaRPr lang="en-GB" dirty="0"/>
          </a:p>
        </p:txBody>
      </p:sp>
    </p:spTree>
    <p:extLst>
      <p:ext uri="{BB962C8B-B14F-4D97-AF65-F5344CB8AC3E}">
        <p14:creationId xmlns:p14="http://schemas.microsoft.com/office/powerpoint/2010/main" val="3531966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0000"/>
                </a:solidFill>
              </a:rPr>
              <a:t> </a:t>
            </a:r>
            <a:r>
              <a:rPr lang="en-GB" dirty="0" smtClean="0">
                <a:solidFill>
                  <a:srgbClr val="FF0000"/>
                </a:solidFill>
              </a:rPr>
              <a:t>Name of Area</a:t>
            </a:r>
            <a:r>
              <a:rPr lang="en-GB" dirty="0" smtClean="0">
                <a:solidFill>
                  <a:srgbClr val="FF0000"/>
                </a:solidFill>
              </a:rPr>
              <a:t> </a:t>
            </a:r>
            <a:r>
              <a:rPr lang="en-GB" dirty="0" smtClean="0"/>
              <a:t>Value Case </a:t>
            </a:r>
            <a:endParaRPr lang="en-GB" dirty="0"/>
          </a:p>
        </p:txBody>
      </p:sp>
    </p:spTree>
    <p:extLst>
      <p:ext uri="{BB962C8B-B14F-4D97-AF65-F5344CB8AC3E}">
        <p14:creationId xmlns:p14="http://schemas.microsoft.com/office/powerpoint/2010/main" val="1048364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000" dirty="0" smtClean="0"/>
              <a:t>About </a:t>
            </a:r>
            <a:r>
              <a:rPr lang="en-GB" sz="2000" dirty="0" smtClean="0">
                <a:solidFill>
                  <a:srgbClr val="FF0000"/>
                </a:solidFill>
              </a:rPr>
              <a:t>XXX</a:t>
            </a:r>
            <a:endParaRPr lang="en-GB" sz="2000" dirty="0">
              <a:solidFill>
                <a:srgbClr val="FF0000"/>
              </a:solidFill>
            </a:endParaRPr>
          </a:p>
        </p:txBody>
      </p:sp>
      <p:graphicFrame>
        <p:nvGraphicFramePr>
          <p:cNvPr id="8" name="Diagram 7"/>
          <p:cNvGraphicFramePr/>
          <p:nvPr>
            <p:extLst>
              <p:ext uri="{D42A27DB-BD31-4B8C-83A1-F6EECF244321}">
                <p14:modId xmlns:p14="http://schemas.microsoft.com/office/powerpoint/2010/main" val="2139490495"/>
              </p:ext>
            </p:extLst>
          </p:nvPr>
        </p:nvGraphicFramePr>
        <p:xfrm>
          <a:off x="5707516" y="2868037"/>
          <a:ext cx="4198484" cy="3584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000" dirty="0" smtClean="0">
                <a:solidFill>
                  <a:srgbClr val="FF0000"/>
                </a:solidFill>
              </a:rPr>
              <a:t>XXX</a:t>
            </a:r>
            <a:r>
              <a:rPr lang="en-GB" sz="2000" dirty="0" smtClean="0"/>
              <a:t> Visual Model</a:t>
            </a:r>
            <a:endParaRPr lang="en-GB"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20"/>
            <a:ext cx="9183688" cy="693293"/>
          </a:xfrm>
        </p:spPr>
        <p:txBody>
          <a:bodyPr>
            <a:normAutofit fontScale="90000"/>
          </a:bodyPr>
          <a:lstStyle/>
          <a:p>
            <a:pPr algn="l"/>
            <a:r>
              <a:rPr lang="en-GB" sz="2000" dirty="0" smtClean="0"/>
              <a:t>Outcomes evidenced by </a:t>
            </a:r>
            <a:r>
              <a:rPr lang="en-GB" sz="2000" dirty="0" smtClean="0">
                <a:solidFill>
                  <a:srgbClr val="FF0000"/>
                </a:solidFill>
              </a:rPr>
              <a:t>XXX</a:t>
            </a:r>
            <a:r>
              <a:rPr lang="en-GB" sz="2000" dirty="0" smtClean="0"/>
              <a:t> site: </a:t>
            </a:r>
            <a:br>
              <a:rPr lang="en-GB" sz="2000" dirty="0" smtClean="0"/>
            </a:br>
            <a:r>
              <a:rPr lang="en-GB" sz="2000" dirty="0" smtClean="0"/>
              <a:t>What difference does it make? </a:t>
            </a:r>
            <a:endParaRPr lang="en-GB" sz="2000" dirty="0"/>
          </a:p>
        </p:txBody>
      </p:sp>
      <p:sp>
        <p:nvSpPr>
          <p:cNvPr id="6" name="Rectangle 16"/>
          <p:cNvSpPr>
            <a:spLocks noChangeArrowheads="1"/>
          </p:cNvSpPr>
          <p:nvPr/>
        </p:nvSpPr>
        <p:spPr bwMode="auto">
          <a:xfrm>
            <a:off x="2422930" y="1089928"/>
            <a:ext cx="4690310" cy="651844"/>
          </a:xfrm>
          <a:prstGeom prst="rect">
            <a:avLst/>
          </a:prstGeom>
          <a:solidFill>
            <a:schemeClr val="bg1">
              <a:lumMod val="95000"/>
            </a:schemeClr>
          </a:solidFill>
          <a:ln w="9525">
            <a:noFill/>
            <a:miter lim="800000"/>
            <a:headEnd/>
            <a:tailEnd/>
          </a:ln>
        </p:spPr>
        <p:txBody>
          <a:bodyPr/>
          <a:lstStyle/>
          <a:p>
            <a:pPr marL="171450" indent="-171450">
              <a:buFont typeface="Arial" pitchFamily="34" charset="0"/>
              <a:buChar char="•"/>
            </a:pPr>
            <a:endParaRPr lang="en-US" sz="1200" dirty="0" smtClean="0"/>
          </a:p>
        </p:txBody>
      </p:sp>
      <p:sp>
        <p:nvSpPr>
          <p:cNvPr id="7" name="Rectangle 16"/>
          <p:cNvSpPr>
            <a:spLocks noChangeArrowheads="1"/>
          </p:cNvSpPr>
          <p:nvPr/>
        </p:nvSpPr>
        <p:spPr bwMode="auto">
          <a:xfrm>
            <a:off x="2422930" y="1906435"/>
            <a:ext cx="4690310" cy="811912"/>
          </a:xfrm>
          <a:prstGeom prst="rect">
            <a:avLst/>
          </a:prstGeom>
          <a:solidFill>
            <a:schemeClr val="bg1">
              <a:lumMod val="95000"/>
            </a:schemeClr>
          </a:solidFill>
          <a:ln w="9525">
            <a:noFill/>
            <a:miter lim="800000"/>
            <a:headEnd/>
            <a:tailEnd/>
          </a:ln>
        </p:spPr>
        <p:txBody>
          <a:bodyPr/>
          <a:lstStyle/>
          <a:p>
            <a:pPr marL="171450" indent="-171450">
              <a:buFont typeface="Arial" pitchFamily="34" charset="0"/>
              <a:buChar char="•"/>
            </a:pPr>
            <a:endParaRPr lang="en-GB" sz="1200" dirty="0" smtClean="0"/>
          </a:p>
        </p:txBody>
      </p:sp>
      <p:sp>
        <p:nvSpPr>
          <p:cNvPr id="10" name="Freeform 8"/>
          <p:cNvSpPr>
            <a:spLocks/>
          </p:cNvSpPr>
          <p:nvPr/>
        </p:nvSpPr>
        <p:spPr bwMode="auto">
          <a:xfrm>
            <a:off x="344488" y="1089928"/>
            <a:ext cx="1928179" cy="843004"/>
          </a:xfrm>
          <a:custGeom>
            <a:avLst/>
            <a:gdLst>
              <a:gd name="T0" fmla="*/ 2147483647 w 697"/>
              <a:gd name="T1" fmla="*/ 0 h 400"/>
              <a:gd name="T2" fmla="*/ 2147483647 w 697"/>
              <a:gd name="T3" fmla="*/ 2147483647 h 400"/>
              <a:gd name="T4" fmla="*/ 2147483647 w 697"/>
              <a:gd name="T5" fmla="*/ 2147483647 h 400"/>
              <a:gd name="T6" fmla="*/ 0 w 697"/>
              <a:gd name="T7" fmla="*/ 2147483647 h 400"/>
              <a:gd name="T8" fmla="*/ 0 w 697"/>
              <a:gd name="T9" fmla="*/ 0 h 400"/>
              <a:gd name="T10" fmla="*/ 2147483647 w 697"/>
              <a:gd name="T11" fmla="*/ 0 h 400"/>
              <a:gd name="T12" fmla="*/ 0 60000 65536"/>
              <a:gd name="T13" fmla="*/ 0 60000 65536"/>
              <a:gd name="T14" fmla="*/ 0 60000 65536"/>
              <a:gd name="T15" fmla="*/ 0 60000 65536"/>
              <a:gd name="T16" fmla="*/ 0 60000 65536"/>
              <a:gd name="T17" fmla="*/ 0 60000 65536"/>
              <a:gd name="T18" fmla="*/ 0 w 697"/>
              <a:gd name="T19" fmla="*/ 0 h 400"/>
              <a:gd name="T20" fmla="*/ 697 w 697"/>
              <a:gd name="T21" fmla="*/ 400 h 400"/>
              <a:gd name="connsiteX0" fmla="*/ 10000 w 10000"/>
              <a:gd name="connsiteY0" fmla="*/ 0 h 10727"/>
              <a:gd name="connsiteX1" fmla="*/ 10000 w 10000"/>
              <a:gd name="connsiteY1" fmla="*/ 8025 h 10727"/>
              <a:gd name="connsiteX2" fmla="*/ 5092 w 10000"/>
              <a:gd name="connsiteY2" fmla="*/ 10727 h 10727"/>
              <a:gd name="connsiteX3" fmla="*/ 0 w 10000"/>
              <a:gd name="connsiteY3" fmla="*/ 8025 h 10727"/>
              <a:gd name="connsiteX4" fmla="*/ 0 w 10000"/>
              <a:gd name="connsiteY4" fmla="*/ 0 h 10727"/>
              <a:gd name="connsiteX5" fmla="*/ 10000 w 10000"/>
              <a:gd name="connsiteY5" fmla="*/ 0 h 10727"/>
              <a:gd name="connsiteX0" fmla="*/ 10000 w 10000"/>
              <a:gd name="connsiteY0" fmla="*/ 0 h 10727"/>
              <a:gd name="connsiteX1" fmla="*/ 10000 w 10000"/>
              <a:gd name="connsiteY1" fmla="*/ 8025 h 10727"/>
              <a:gd name="connsiteX2" fmla="*/ 5092 w 10000"/>
              <a:gd name="connsiteY2" fmla="*/ 10727 h 10727"/>
              <a:gd name="connsiteX3" fmla="*/ 50 w 10000"/>
              <a:gd name="connsiteY3" fmla="*/ 7177 h 10727"/>
              <a:gd name="connsiteX4" fmla="*/ 0 w 10000"/>
              <a:gd name="connsiteY4" fmla="*/ 0 h 10727"/>
              <a:gd name="connsiteX5" fmla="*/ 10000 w 10000"/>
              <a:gd name="connsiteY5" fmla="*/ 0 h 10727"/>
              <a:gd name="connsiteX0" fmla="*/ 10000 w 10000"/>
              <a:gd name="connsiteY0" fmla="*/ 0 h 10727"/>
              <a:gd name="connsiteX1" fmla="*/ 10000 w 10000"/>
              <a:gd name="connsiteY1" fmla="*/ 7298 h 10727"/>
              <a:gd name="connsiteX2" fmla="*/ 5092 w 10000"/>
              <a:gd name="connsiteY2" fmla="*/ 10727 h 10727"/>
              <a:gd name="connsiteX3" fmla="*/ 50 w 10000"/>
              <a:gd name="connsiteY3" fmla="*/ 7177 h 10727"/>
              <a:gd name="connsiteX4" fmla="*/ 0 w 10000"/>
              <a:gd name="connsiteY4" fmla="*/ 0 h 10727"/>
              <a:gd name="connsiteX5" fmla="*/ 10000 w 10000"/>
              <a:gd name="connsiteY5" fmla="*/ 0 h 10727"/>
              <a:gd name="connsiteX0" fmla="*/ 10000 w 10000"/>
              <a:gd name="connsiteY0" fmla="*/ 0 h 10727"/>
              <a:gd name="connsiteX1" fmla="*/ 10000 w 10000"/>
              <a:gd name="connsiteY1" fmla="*/ 7298 h 10727"/>
              <a:gd name="connsiteX2" fmla="*/ 5092 w 10000"/>
              <a:gd name="connsiteY2" fmla="*/ 10727 h 10727"/>
              <a:gd name="connsiteX3" fmla="*/ 116 w 10000"/>
              <a:gd name="connsiteY3" fmla="*/ 8147 h 10727"/>
              <a:gd name="connsiteX4" fmla="*/ 0 w 10000"/>
              <a:gd name="connsiteY4" fmla="*/ 0 h 10727"/>
              <a:gd name="connsiteX5" fmla="*/ 10000 w 10000"/>
              <a:gd name="connsiteY5" fmla="*/ 0 h 10727"/>
              <a:gd name="connsiteX0" fmla="*/ 10000 w 10066"/>
              <a:gd name="connsiteY0" fmla="*/ 0 h 10727"/>
              <a:gd name="connsiteX1" fmla="*/ 10066 w 10066"/>
              <a:gd name="connsiteY1" fmla="*/ 8268 h 10727"/>
              <a:gd name="connsiteX2" fmla="*/ 5092 w 10066"/>
              <a:gd name="connsiteY2" fmla="*/ 10727 h 10727"/>
              <a:gd name="connsiteX3" fmla="*/ 116 w 10066"/>
              <a:gd name="connsiteY3" fmla="*/ 8147 h 10727"/>
              <a:gd name="connsiteX4" fmla="*/ 0 w 10066"/>
              <a:gd name="connsiteY4" fmla="*/ 0 h 10727"/>
              <a:gd name="connsiteX5" fmla="*/ 10000 w 10066"/>
              <a:gd name="connsiteY5" fmla="*/ 0 h 1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66" h="10727">
                <a:moveTo>
                  <a:pt x="10000" y="0"/>
                </a:moveTo>
                <a:lnTo>
                  <a:pt x="10066" y="8268"/>
                </a:lnTo>
                <a:lnTo>
                  <a:pt x="5092" y="10727"/>
                </a:lnTo>
                <a:lnTo>
                  <a:pt x="116" y="8147"/>
                </a:lnTo>
                <a:cubicBezTo>
                  <a:pt x="99" y="5755"/>
                  <a:pt x="17" y="2392"/>
                  <a:pt x="0" y="0"/>
                </a:cubicBezTo>
                <a:lnTo>
                  <a:pt x="10000" y="0"/>
                </a:lnTo>
                <a:close/>
              </a:path>
            </a:pathLst>
          </a:custGeom>
          <a:solidFill>
            <a:schemeClr val="accent1"/>
          </a:solidFill>
          <a:ln w="9525">
            <a:noFill/>
            <a:round/>
            <a:headEnd/>
            <a:tailEnd/>
          </a:ln>
        </p:spPr>
        <p:txBody>
          <a:bodyPr/>
          <a:lstStyle/>
          <a:p>
            <a:pPr algn="ctr"/>
            <a:r>
              <a:rPr lang="en-GB" dirty="0" smtClean="0">
                <a:solidFill>
                  <a:schemeClr val="bg1"/>
                </a:solidFill>
              </a:rPr>
              <a:t>User experience</a:t>
            </a:r>
            <a:endParaRPr lang="en-GB" dirty="0">
              <a:solidFill>
                <a:schemeClr val="bg1"/>
              </a:solidFill>
            </a:endParaRPr>
          </a:p>
        </p:txBody>
      </p:sp>
      <p:sp>
        <p:nvSpPr>
          <p:cNvPr id="22" name="Freeform 23"/>
          <p:cNvSpPr>
            <a:spLocks/>
          </p:cNvSpPr>
          <p:nvPr/>
        </p:nvSpPr>
        <p:spPr bwMode="auto">
          <a:xfrm>
            <a:off x="344488" y="1872412"/>
            <a:ext cx="1915534" cy="1006053"/>
          </a:xfrm>
          <a:custGeom>
            <a:avLst/>
            <a:gdLst>
              <a:gd name="T0" fmla="*/ 2147483647 w 697"/>
              <a:gd name="T1" fmla="*/ 0 h 395"/>
              <a:gd name="T2" fmla="*/ 2147483647 w 697"/>
              <a:gd name="T3" fmla="*/ 2147483647 h 395"/>
              <a:gd name="T4" fmla="*/ 2147483647 w 697"/>
              <a:gd name="T5" fmla="*/ 2147483647 h 395"/>
              <a:gd name="T6" fmla="*/ 0 w 697"/>
              <a:gd name="T7" fmla="*/ 2147483647 h 395"/>
              <a:gd name="T8" fmla="*/ 0 w 697"/>
              <a:gd name="T9" fmla="*/ 0 h 395"/>
              <a:gd name="T10" fmla="*/ 2147483647 w 697"/>
              <a:gd name="T11" fmla="*/ 2147483647 h 395"/>
              <a:gd name="T12" fmla="*/ 2147483647 w 697"/>
              <a:gd name="T13" fmla="*/ 0 h 395"/>
              <a:gd name="T14" fmla="*/ 0 60000 65536"/>
              <a:gd name="T15" fmla="*/ 0 60000 65536"/>
              <a:gd name="T16" fmla="*/ 0 60000 65536"/>
              <a:gd name="T17" fmla="*/ 0 60000 65536"/>
              <a:gd name="T18" fmla="*/ 0 60000 65536"/>
              <a:gd name="T19" fmla="*/ 0 60000 65536"/>
              <a:gd name="T20" fmla="*/ 0 60000 65536"/>
              <a:gd name="T21" fmla="*/ 0 w 697"/>
              <a:gd name="T22" fmla="*/ 0 h 395"/>
              <a:gd name="T23" fmla="*/ 697 w 697"/>
              <a:gd name="T24" fmla="*/ 395 h 395"/>
              <a:gd name="connsiteX0" fmla="*/ 10000 w 10000"/>
              <a:gd name="connsiteY0" fmla="*/ 0 h 10000"/>
              <a:gd name="connsiteX1" fmla="*/ 10000 w 10000"/>
              <a:gd name="connsiteY1" fmla="*/ 8025 h 10000"/>
              <a:gd name="connsiteX2" fmla="*/ 4993 w 10000"/>
              <a:gd name="connsiteY2" fmla="*/ 10000 h 10000"/>
              <a:gd name="connsiteX3" fmla="*/ 0 w 10000"/>
              <a:gd name="connsiteY3" fmla="*/ 8025 h 10000"/>
              <a:gd name="connsiteX4" fmla="*/ 0 w 10000"/>
              <a:gd name="connsiteY4" fmla="*/ 0 h 10000"/>
              <a:gd name="connsiteX5" fmla="*/ 4993 w 10000"/>
              <a:gd name="connsiteY5" fmla="*/ 1476 h 10000"/>
              <a:gd name="connsiteX6" fmla="*/ 10000 w 10000"/>
              <a:gd name="connsiteY6" fmla="*/ 0 h 10000"/>
              <a:gd name="connsiteX0" fmla="*/ 10000 w 10000"/>
              <a:gd name="connsiteY0" fmla="*/ 0 h 10374"/>
              <a:gd name="connsiteX1" fmla="*/ 10000 w 10000"/>
              <a:gd name="connsiteY1" fmla="*/ 8025 h 10374"/>
              <a:gd name="connsiteX2" fmla="*/ 4993 w 10000"/>
              <a:gd name="connsiteY2" fmla="*/ 10374 h 10374"/>
              <a:gd name="connsiteX3" fmla="*/ 0 w 10000"/>
              <a:gd name="connsiteY3" fmla="*/ 8025 h 10374"/>
              <a:gd name="connsiteX4" fmla="*/ 0 w 10000"/>
              <a:gd name="connsiteY4" fmla="*/ 0 h 10374"/>
              <a:gd name="connsiteX5" fmla="*/ 4993 w 10000"/>
              <a:gd name="connsiteY5" fmla="*/ 1476 h 10374"/>
              <a:gd name="connsiteX6" fmla="*/ 10000 w 10000"/>
              <a:gd name="connsiteY6" fmla="*/ 0 h 10374"/>
              <a:gd name="connsiteX0" fmla="*/ 10000 w 10000"/>
              <a:gd name="connsiteY0" fmla="*/ 0 h 9875"/>
              <a:gd name="connsiteX1" fmla="*/ 10000 w 10000"/>
              <a:gd name="connsiteY1" fmla="*/ 8025 h 9875"/>
              <a:gd name="connsiteX2" fmla="*/ 4993 w 10000"/>
              <a:gd name="connsiteY2" fmla="*/ 9875 h 9875"/>
              <a:gd name="connsiteX3" fmla="*/ 0 w 10000"/>
              <a:gd name="connsiteY3" fmla="*/ 8025 h 9875"/>
              <a:gd name="connsiteX4" fmla="*/ 0 w 10000"/>
              <a:gd name="connsiteY4" fmla="*/ 0 h 9875"/>
              <a:gd name="connsiteX5" fmla="*/ 4993 w 10000"/>
              <a:gd name="connsiteY5" fmla="*/ 1476 h 9875"/>
              <a:gd name="connsiteX6" fmla="*/ 10000 w 10000"/>
              <a:gd name="connsiteY6" fmla="*/ 0 h 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875">
                <a:moveTo>
                  <a:pt x="10000" y="0"/>
                </a:moveTo>
                <a:lnTo>
                  <a:pt x="10000" y="8025"/>
                </a:lnTo>
                <a:lnTo>
                  <a:pt x="4993" y="9875"/>
                </a:lnTo>
                <a:lnTo>
                  <a:pt x="0" y="8025"/>
                </a:lnTo>
                <a:lnTo>
                  <a:pt x="0" y="0"/>
                </a:lnTo>
                <a:lnTo>
                  <a:pt x="4993" y="1476"/>
                </a:lnTo>
                <a:lnTo>
                  <a:pt x="10000" y="0"/>
                </a:lnTo>
                <a:close/>
              </a:path>
            </a:pathLst>
          </a:custGeom>
          <a:solidFill>
            <a:schemeClr val="accent1"/>
          </a:solidFill>
          <a:ln w="9525">
            <a:solidFill>
              <a:schemeClr val="accent1">
                <a:lumMod val="60000"/>
                <a:lumOff val="40000"/>
              </a:schemeClr>
            </a:solidFill>
            <a:round/>
            <a:headEnd/>
            <a:tailEnd/>
          </a:ln>
        </p:spPr>
        <p:txBody>
          <a:bodyPr anchor="ctr"/>
          <a:lstStyle/>
          <a:p>
            <a:pPr algn="ctr"/>
            <a:r>
              <a:rPr lang="en-GB" dirty="0">
                <a:solidFill>
                  <a:schemeClr val="bg1"/>
                </a:solidFill>
              </a:rPr>
              <a:t>Frontline staff experience</a:t>
            </a:r>
          </a:p>
        </p:txBody>
      </p:sp>
      <p:sp>
        <p:nvSpPr>
          <p:cNvPr id="43" name="Rectangle 16"/>
          <p:cNvSpPr>
            <a:spLocks noChangeArrowheads="1"/>
          </p:cNvSpPr>
          <p:nvPr/>
        </p:nvSpPr>
        <p:spPr bwMode="auto">
          <a:xfrm>
            <a:off x="2392865" y="2882020"/>
            <a:ext cx="4720376" cy="812860"/>
          </a:xfrm>
          <a:prstGeom prst="rect">
            <a:avLst/>
          </a:prstGeom>
          <a:solidFill>
            <a:schemeClr val="bg1">
              <a:lumMod val="95000"/>
            </a:schemeClr>
          </a:solidFill>
          <a:ln w="9525">
            <a:noFill/>
            <a:miter lim="800000"/>
            <a:headEnd/>
            <a:tailEnd/>
          </a:ln>
        </p:spPr>
        <p:txBody>
          <a:bodyPr/>
          <a:lstStyle/>
          <a:p>
            <a:pPr marL="171450" indent="-171450">
              <a:buFont typeface="Arial" pitchFamily="34" charset="0"/>
              <a:buChar char="•"/>
            </a:pPr>
            <a:endParaRPr lang="en-GB" sz="1200" dirty="0" smtClean="0"/>
          </a:p>
        </p:txBody>
      </p:sp>
      <p:sp>
        <p:nvSpPr>
          <p:cNvPr id="47" name="Freeform 23"/>
          <p:cNvSpPr>
            <a:spLocks/>
          </p:cNvSpPr>
          <p:nvPr/>
        </p:nvSpPr>
        <p:spPr bwMode="auto">
          <a:xfrm>
            <a:off x="344488" y="2817945"/>
            <a:ext cx="1915534" cy="1027673"/>
          </a:xfrm>
          <a:custGeom>
            <a:avLst/>
            <a:gdLst>
              <a:gd name="T0" fmla="*/ 2147483647 w 697"/>
              <a:gd name="T1" fmla="*/ 0 h 395"/>
              <a:gd name="T2" fmla="*/ 2147483647 w 697"/>
              <a:gd name="T3" fmla="*/ 2147483647 h 395"/>
              <a:gd name="T4" fmla="*/ 2147483647 w 697"/>
              <a:gd name="T5" fmla="*/ 2147483647 h 395"/>
              <a:gd name="T6" fmla="*/ 0 w 697"/>
              <a:gd name="T7" fmla="*/ 2147483647 h 395"/>
              <a:gd name="T8" fmla="*/ 0 w 697"/>
              <a:gd name="T9" fmla="*/ 0 h 395"/>
              <a:gd name="T10" fmla="*/ 2147483647 w 697"/>
              <a:gd name="T11" fmla="*/ 2147483647 h 395"/>
              <a:gd name="T12" fmla="*/ 2147483647 w 697"/>
              <a:gd name="T13" fmla="*/ 0 h 395"/>
              <a:gd name="T14" fmla="*/ 0 60000 65536"/>
              <a:gd name="T15" fmla="*/ 0 60000 65536"/>
              <a:gd name="T16" fmla="*/ 0 60000 65536"/>
              <a:gd name="T17" fmla="*/ 0 60000 65536"/>
              <a:gd name="T18" fmla="*/ 0 60000 65536"/>
              <a:gd name="T19" fmla="*/ 0 60000 65536"/>
              <a:gd name="T20" fmla="*/ 0 60000 65536"/>
              <a:gd name="T21" fmla="*/ 0 w 697"/>
              <a:gd name="T22" fmla="*/ 0 h 395"/>
              <a:gd name="T23" fmla="*/ 697 w 697"/>
              <a:gd name="T24" fmla="*/ 395 h 395"/>
              <a:gd name="connsiteX0" fmla="*/ 10000 w 10000"/>
              <a:gd name="connsiteY0" fmla="*/ 0 h 10000"/>
              <a:gd name="connsiteX1" fmla="*/ 10000 w 10000"/>
              <a:gd name="connsiteY1" fmla="*/ 8025 h 10000"/>
              <a:gd name="connsiteX2" fmla="*/ 4993 w 10000"/>
              <a:gd name="connsiteY2" fmla="*/ 10000 h 10000"/>
              <a:gd name="connsiteX3" fmla="*/ 0 w 10000"/>
              <a:gd name="connsiteY3" fmla="*/ 8025 h 10000"/>
              <a:gd name="connsiteX4" fmla="*/ 0 w 10000"/>
              <a:gd name="connsiteY4" fmla="*/ 0 h 10000"/>
              <a:gd name="connsiteX5" fmla="*/ 4993 w 10000"/>
              <a:gd name="connsiteY5" fmla="*/ 1481 h 10000"/>
              <a:gd name="connsiteX6" fmla="*/ 10000 w 10000"/>
              <a:gd name="connsiteY6" fmla="*/ 0 h 10000"/>
              <a:gd name="connsiteX0" fmla="*/ 10000 w 10000"/>
              <a:gd name="connsiteY0" fmla="*/ 0 h 10000"/>
              <a:gd name="connsiteX1" fmla="*/ 10000 w 10000"/>
              <a:gd name="connsiteY1" fmla="*/ 8025 h 10000"/>
              <a:gd name="connsiteX2" fmla="*/ 5059 w 10000"/>
              <a:gd name="connsiteY2" fmla="*/ 10000 h 10000"/>
              <a:gd name="connsiteX3" fmla="*/ 0 w 10000"/>
              <a:gd name="connsiteY3" fmla="*/ 8025 h 10000"/>
              <a:gd name="connsiteX4" fmla="*/ 0 w 10000"/>
              <a:gd name="connsiteY4" fmla="*/ 0 h 10000"/>
              <a:gd name="connsiteX5" fmla="*/ 4993 w 10000"/>
              <a:gd name="connsiteY5" fmla="*/ 1481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10000" y="8025"/>
                </a:lnTo>
                <a:lnTo>
                  <a:pt x="5059" y="10000"/>
                </a:lnTo>
                <a:lnTo>
                  <a:pt x="0" y="8025"/>
                </a:lnTo>
                <a:lnTo>
                  <a:pt x="0" y="0"/>
                </a:lnTo>
                <a:lnTo>
                  <a:pt x="4993" y="1481"/>
                </a:lnTo>
                <a:lnTo>
                  <a:pt x="10000" y="0"/>
                </a:lnTo>
                <a:close/>
              </a:path>
            </a:pathLst>
          </a:custGeom>
          <a:solidFill>
            <a:schemeClr val="accent1"/>
          </a:solidFill>
          <a:ln w="9525">
            <a:solidFill>
              <a:schemeClr val="accent1">
                <a:lumMod val="60000"/>
                <a:lumOff val="40000"/>
              </a:schemeClr>
            </a:solidFill>
            <a:round/>
            <a:headEnd/>
            <a:tailEnd/>
          </a:ln>
        </p:spPr>
        <p:txBody>
          <a:bodyPr anchor="ctr"/>
          <a:lstStyle/>
          <a:p>
            <a:pPr algn="ctr"/>
            <a:r>
              <a:rPr lang="en-GB" dirty="0" smtClean="0">
                <a:solidFill>
                  <a:schemeClr val="bg1"/>
                </a:solidFill>
              </a:rPr>
              <a:t>Health &amp; wellbeing  </a:t>
            </a:r>
            <a:r>
              <a:rPr lang="en-GB" dirty="0">
                <a:solidFill>
                  <a:schemeClr val="bg1"/>
                </a:solidFill>
              </a:rPr>
              <a:t>outcomes</a:t>
            </a:r>
          </a:p>
        </p:txBody>
      </p:sp>
      <p:sp>
        <p:nvSpPr>
          <p:cNvPr id="51" name="Rectangle 16"/>
          <p:cNvSpPr>
            <a:spLocks noChangeArrowheads="1"/>
          </p:cNvSpPr>
          <p:nvPr/>
        </p:nvSpPr>
        <p:spPr bwMode="auto">
          <a:xfrm>
            <a:off x="2422930" y="3836605"/>
            <a:ext cx="4690311" cy="734149"/>
          </a:xfrm>
          <a:prstGeom prst="rect">
            <a:avLst/>
          </a:prstGeom>
          <a:solidFill>
            <a:schemeClr val="bg1">
              <a:lumMod val="95000"/>
            </a:schemeClr>
          </a:solidFill>
          <a:ln w="9525">
            <a:noFill/>
            <a:miter lim="800000"/>
            <a:headEnd/>
            <a:tailEnd/>
          </a:ln>
        </p:spPr>
        <p:txBody>
          <a:bodyPr/>
          <a:lstStyle/>
          <a:p>
            <a:pPr marL="171450" indent="-171450">
              <a:buFont typeface="Arial" pitchFamily="34" charset="0"/>
              <a:buChar char="•"/>
            </a:pPr>
            <a:endParaRPr lang="en-GB" sz="1200" dirty="0"/>
          </a:p>
        </p:txBody>
      </p:sp>
      <p:sp>
        <p:nvSpPr>
          <p:cNvPr id="55" name="Freeform 23"/>
          <p:cNvSpPr>
            <a:spLocks/>
          </p:cNvSpPr>
          <p:nvPr/>
        </p:nvSpPr>
        <p:spPr bwMode="auto">
          <a:xfrm>
            <a:off x="344488" y="3785098"/>
            <a:ext cx="1915534" cy="917399"/>
          </a:xfrm>
          <a:custGeom>
            <a:avLst/>
            <a:gdLst>
              <a:gd name="T0" fmla="*/ 2147483647 w 697"/>
              <a:gd name="T1" fmla="*/ 0 h 395"/>
              <a:gd name="T2" fmla="*/ 2147483647 w 697"/>
              <a:gd name="T3" fmla="*/ 2147483647 h 395"/>
              <a:gd name="T4" fmla="*/ 2147483647 w 697"/>
              <a:gd name="T5" fmla="*/ 2147483647 h 395"/>
              <a:gd name="T6" fmla="*/ 0 w 697"/>
              <a:gd name="T7" fmla="*/ 2147483647 h 395"/>
              <a:gd name="T8" fmla="*/ 0 w 697"/>
              <a:gd name="T9" fmla="*/ 0 h 395"/>
              <a:gd name="T10" fmla="*/ 2147483647 w 697"/>
              <a:gd name="T11" fmla="*/ 2147483647 h 395"/>
              <a:gd name="T12" fmla="*/ 2147483647 w 697"/>
              <a:gd name="T13" fmla="*/ 0 h 395"/>
              <a:gd name="T14" fmla="*/ 0 60000 65536"/>
              <a:gd name="T15" fmla="*/ 0 60000 65536"/>
              <a:gd name="T16" fmla="*/ 0 60000 65536"/>
              <a:gd name="T17" fmla="*/ 0 60000 65536"/>
              <a:gd name="T18" fmla="*/ 0 60000 65536"/>
              <a:gd name="T19" fmla="*/ 0 60000 65536"/>
              <a:gd name="T20" fmla="*/ 0 60000 65536"/>
              <a:gd name="T21" fmla="*/ 0 w 697"/>
              <a:gd name="T22" fmla="*/ 0 h 395"/>
              <a:gd name="T23" fmla="*/ 697 w 697"/>
              <a:gd name="T24" fmla="*/ 395 h 3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7" h="395">
                <a:moveTo>
                  <a:pt x="697" y="0"/>
                </a:moveTo>
                <a:lnTo>
                  <a:pt x="697" y="317"/>
                </a:lnTo>
                <a:lnTo>
                  <a:pt x="348" y="395"/>
                </a:lnTo>
                <a:lnTo>
                  <a:pt x="0" y="317"/>
                </a:lnTo>
                <a:lnTo>
                  <a:pt x="0" y="0"/>
                </a:lnTo>
                <a:lnTo>
                  <a:pt x="348" y="78"/>
                </a:lnTo>
                <a:lnTo>
                  <a:pt x="697" y="0"/>
                </a:lnTo>
                <a:close/>
              </a:path>
            </a:pathLst>
          </a:custGeom>
          <a:solidFill>
            <a:schemeClr val="accent1"/>
          </a:solidFill>
          <a:ln w="9525">
            <a:solidFill>
              <a:schemeClr val="accent1">
                <a:lumMod val="60000"/>
                <a:lumOff val="40000"/>
              </a:schemeClr>
            </a:solidFill>
            <a:round/>
            <a:headEnd/>
            <a:tailEnd/>
          </a:ln>
        </p:spPr>
        <p:txBody>
          <a:bodyPr anchor="ctr"/>
          <a:lstStyle/>
          <a:p>
            <a:pPr algn="ctr"/>
            <a:r>
              <a:rPr lang="en-GB" dirty="0">
                <a:solidFill>
                  <a:schemeClr val="bg1"/>
                </a:solidFill>
              </a:rPr>
              <a:t>Impact on </a:t>
            </a:r>
            <a:r>
              <a:rPr lang="en-GB" dirty="0" smtClean="0">
                <a:solidFill>
                  <a:schemeClr val="bg1"/>
                </a:solidFill>
              </a:rPr>
              <a:t>institutional </a:t>
            </a:r>
            <a:r>
              <a:rPr lang="en-GB" dirty="0">
                <a:solidFill>
                  <a:schemeClr val="bg1"/>
                </a:solidFill>
              </a:rPr>
              <a:t>care </a:t>
            </a:r>
          </a:p>
        </p:txBody>
      </p:sp>
      <p:sp>
        <p:nvSpPr>
          <p:cNvPr id="59" name="Rectangle 16"/>
          <p:cNvSpPr>
            <a:spLocks noChangeArrowheads="1"/>
          </p:cNvSpPr>
          <p:nvPr/>
        </p:nvSpPr>
        <p:spPr bwMode="auto">
          <a:xfrm>
            <a:off x="2422929" y="4692508"/>
            <a:ext cx="4690311" cy="734149"/>
          </a:xfrm>
          <a:prstGeom prst="rect">
            <a:avLst/>
          </a:prstGeom>
          <a:solidFill>
            <a:schemeClr val="bg1">
              <a:lumMod val="95000"/>
            </a:schemeClr>
          </a:solidFill>
          <a:ln w="9525">
            <a:noFill/>
            <a:miter lim="800000"/>
            <a:headEnd/>
            <a:tailEnd/>
          </a:ln>
        </p:spPr>
        <p:txBody>
          <a:bodyPr/>
          <a:lstStyle/>
          <a:p>
            <a:pPr marL="171450" indent="-171450">
              <a:buFont typeface="Arial" pitchFamily="34" charset="0"/>
              <a:buChar char="•"/>
            </a:pPr>
            <a:endParaRPr lang="en-GB" sz="1200" dirty="0"/>
          </a:p>
        </p:txBody>
      </p:sp>
      <p:sp>
        <p:nvSpPr>
          <p:cNvPr id="63" name="Freeform 23"/>
          <p:cNvSpPr>
            <a:spLocks/>
          </p:cNvSpPr>
          <p:nvPr/>
        </p:nvSpPr>
        <p:spPr bwMode="auto">
          <a:xfrm>
            <a:off x="344488" y="4641977"/>
            <a:ext cx="1915534" cy="917399"/>
          </a:xfrm>
          <a:custGeom>
            <a:avLst/>
            <a:gdLst>
              <a:gd name="T0" fmla="*/ 2147483647 w 697"/>
              <a:gd name="T1" fmla="*/ 0 h 395"/>
              <a:gd name="T2" fmla="*/ 2147483647 w 697"/>
              <a:gd name="T3" fmla="*/ 2147483647 h 395"/>
              <a:gd name="T4" fmla="*/ 2147483647 w 697"/>
              <a:gd name="T5" fmla="*/ 2147483647 h 395"/>
              <a:gd name="T6" fmla="*/ 0 w 697"/>
              <a:gd name="T7" fmla="*/ 2147483647 h 395"/>
              <a:gd name="T8" fmla="*/ 0 w 697"/>
              <a:gd name="T9" fmla="*/ 0 h 395"/>
              <a:gd name="T10" fmla="*/ 2147483647 w 697"/>
              <a:gd name="T11" fmla="*/ 2147483647 h 395"/>
              <a:gd name="T12" fmla="*/ 2147483647 w 697"/>
              <a:gd name="T13" fmla="*/ 0 h 395"/>
              <a:gd name="T14" fmla="*/ 0 60000 65536"/>
              <a:gd name="T15" fmla="*/ 0 60000 65536"/>
              <a:gd name="T16" fmla="*/ 0 60000 65536"/>
              <a:gd name="T17" fmla="*/ 0 60000 65536"/>
              <a:gd name="T18" fmla="*/ 0 60000 65536"/>
              <a:gd name="T19" fmla="*/ 0 60000 65536"/>
              <a:gd name="T20" fmla="*/ 0 60000 65536"/>
              <a:gd name="T21" fmla="*/ 0 w 697"/>
              <a:gd name="T22" fmla="*/ 0 h 395"/>
              <a:gd name="T23" fmla="*/ 697 w 697"/>
              <a:gd name="T24" fmla="*/ 395 h 3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7" h="395">
                <a:moveTo>
                  <a:pt x="697" y="0"/>
                </a:moveTo>
                <a:lnTo>
                  <a:pt x="697" y="317"/>
                </a:lnTo>
                <a:lnTo>
                  <a:pt x="348" y="395"/>
                </a:lnTo>
                <a:lnTo>
                  <a:pt x="0" y="317"/>
                </a:lnTo>
                <a:lnTo>
                  <a:pt x="0" y="0"/>
                </a:lnTo>
                <a:lnTo>
                  <a:pt x="348" y="78"/>
                </a:lnTo>
                <a:lnTo>
                  <a:pt x="697" y="0"/>
                </a:lnTo>
                <a:close/>
              </a:path>
            </a:pathLst>
          </a:custGeom>
          <a:solidFill>
            <a:schemeClr val="accent1"/>
          </a:solidFill>
          <a:ln w="9525">
            <a:solidFill>
              <a:schemeClr val="accent1">
                <a:lumMod val="60000"/>
                <a:lumOff val="40000"/>
              </a:schemeClr>
            </a:solidFill>
            <a:round/>
            <a:headEnd/>
            <a:tailEnd/>
          </a:ln>
        </p:spPr>
        <p:txBody>
          <a:bodyPr anchor="ctr"/>
          <a:lstStyle/>
          <a:p>
            <a:pPr algn="ctr"/>
            <a:r>
              <a:rPr lang="en-GB" dirty="0">
                <a:solidFill>
                  <a:schemeClr val="bg1"/>
                </a:solidFill>
              </a:rPr>
              <a:t>Impact on cost</a:t>
            </a:r>
          </a:p>
        </p:txBody>
      </p:sp>
      <p:sp>
        <p:nvSpPr>
          <p:cNvPr id="67" name="Rectangle 16"/>
          <p:cNvSpPr>
            <a:spLocks noChangeArrowheads="1"/>
          </p:cNvSpPr>
          <p:nvPr/>
        </p:nvSpPr>
        <p:spPr bwMode="auto">
          <a:xfrm>
            <a:off x="2431922" y="5498856"/>
            <a:ext cx="4681319" cy="734149"/>
          </a:xfrm>
          <a:prstGeom prst="rect">
            <a:avLst/>
          </a:prstGeom>
          <a:solidFill>
            <a:schemeClr val="bg1">
              <a:lumMod val="95000"/>
            </a:schemeClr>
          </a:solidFill>
          <a:ln w="9525">
            <a:noFill/>
            <a:miter lim="800000"/>
            <a:headEnd/>
            <a:tailEnd/>
          </a:ln>
        </p:spPr>
        <p:txBody>
          <a:bodyPr/>
          <a:lstStyle/>
          <a:p>
            <a:pPr marL="171450" indent="-171450">
              <a:buFont typeface="Arial" pitchFamily="34" charset="0"/>
              <a:buChar char="•"/>
            </a:pPr>
            <a:endParaRPr lang="en-GB" sz="1200" dirty="0"/>
          </a:p>
        </p:txBody>
      </p:sp>
      <p:sp>
        <p:nvSpPr>
          <p:cNvPr id="71" name="Freeform 23"/>
          <p:cNvSpPr>
            <a:spLocks/>
          </p:cNvSpPr>
          <p:nvPr/>
        </p:nvSpPr>
        <p:spPr bwMode="auto">
          <a:xfrm>
            <a:off x="344488" y="5498856"/>
            <a:ext cx="1915534" cy="917399"/>
          </a:xfrm>
          <a:custGeom>
            <a:avLst/>
            <a:gdLst>
              <a:gd name="T0" fmla="*/ 2147483647 w 697"/>
              <a:gd name="T1" fmla="*/ 0 h 395"/>
              <a:gd name="T2" fmla="*/ 2147483647 w 697"/>
              <a:gd name="T3" fmla="*/ 2147483647 h 395"/>
              <a:gd name="T4" fmla="*/ 2147483647 w 697"/>
              <a:gd name="T5" fmla="*/ 2147483647 h 395"/>
              <a:gd name="T6" fmla="*/ 0 w 697"/>
              <a:gd name="T7" fmla="*/ 2147483647 h 395"/>
              <a:gd name="T8" fmla="*/ 0 w 697"/>
              <a:gd name="T9" fmla="*/ 0 h 395"/>
              <a:gd name="T10" fmla="*/ 2147483647 w 697"/>
              <a:gd name="T11" fmla="*/ 2147483647 h 395"/>
              <a:gd name="T12" fmla="*/ 2147483647 w 697"/>
              <a:gd name="T13" fmla="*/ 0 h 395"/>
              <a:gd name="T14" fmla="*/ 0 60000 65536"/>
              <a:gd name="T15" fmla="*/ 0 60000 65536"/>
              <a:gd name="T16" fmla="*/ 0 60000 65536"/>
              <a:gd name="T17" fmla="*/ 0 60000 65536"/>
              <a:gd name="T18" fmla="*/ 0 60000 65536"/>
              <a:gd name="T19" fmla="*/ 0 60000 65536"/>
              <a:gd name="T20" fmla="*/ 0 60000 65536"/>
              <a:gd name="T21" fmla="*/ 0 w 697"/>
              <a:gd name="T22" fmla="*/ 0 h 395"/>
              <a:gd name="T23" fmla="*/ 697 w 697"/>
              <a:gd name="T24" fmla="*/ 395 h 3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7" h="395">
                <a:moveTo>
                  <a:pt x="697" y="0"/>
                </a:moveTo>
                <a:lnTo>
                  <a:pt x="697" y="317"/>
                </a:lnTo>
                <a:lnTo>
                  <a:pt x="348" y="395"/>
                </a:lnTo>
                <a:lnTo>
                  <a:pt x="0" y="317"/>
                </a:lnTo>
                <a:lnTo>
                  <a:pt x="0" y="0"/>
                </a:lnTo>
                <a:lnTo>
                  <a:pt x="348" y="78"/>
                </a:lnTo>
                <a:lnTo>
                  <a:pt x="697" y="0"/>
                </a:lnTo>
                <a:close/>
              </a:path>
            </a:pathLst>
          </a:custGeom>
          <a:solidFill>
            <a:schemeClr val="accent1"/>
          </a:solidFill>
          <a:ln w="9525">
            <a:solidFill>
              <a:schemeClr val="accent1">
                <a:lumMod val="60000"/>
                <a:lumOff val="40000"/>
              </a:schemeClr>
            </a:solidFill>
            <a:round/>
            <a:headEnd/>
            <a:tailEnd/>
          </a:ln>
        </p:spPr>
        <p:txBody>
          <a:bodyPr anchor="ctr"/>
          <a:lstStyle/>
          <a:p>
            <a:pPr algn="ctr"/>
            <a:r>
              <a:rPr lang="en-GB" dirty="0">
                <a:solidFill>
                  <a:schemeClr val="bg1"/>
                </a:solidFill>
              </a:rPr>
              <a:t>Productivity </a:t>
            </a:r>
          </a:p>
        </p:txBody>
      </p:sp>
      <p:sp>
        <p:nvSpPr>
          <p:cNvPr id="3" name="Rectangle 2"/>
          <p:cNvSpPr/>
          <p:nvPr/>
        </p:nvSpPr>
        <p:spPr>
          <a:xfrm>
            <a:off x="6897216" y="1089928"/>
            <a:ext cx="2736304" cy="51430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r>
              <a:rPr lang="en-GB" dirty="0" smtClean="0">
                <a:solidFill>
                  <a:schemeClr val="tx1"/>
                </a:solidFill>
              </a:rPr>
              <a:t>  </a:t>
            </a:r>
            <a:endParaRPr lang="en-GB" dirty="0">
              <a:solidFill>
                <a:schemeClr val="tx1"/>
              </a:solidFill>
            </a:endParaRPr>
          </a:p>
        </p:txBody>
      </p:sp>
      <p:pic>
        <p:nvPicPr>
          <p:cNvPr id="7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9154" y="1089928"/>
            <a:ext cx="2734366" cy="1907024"/>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95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00340" y="4302392"/>
            <a:ext cx="6552910" cy="1008148"/>
            <a:chOff x="200340" y="4941132"/>
            <a:chExt cx="6552910" cy="1008148"/>
          </a:xfrm>
        </p:grpSpPr>
        <p:sp>
          <p:nvSpPr>
            <p:cNvPr id="4" name="Rectangle 3"/>
            <p:cNvSpPr/>
            <p:nvPr/>
          </p:nvSpPr>
          <p:spPr>
            <a:xfrm>
              <a:off x="200340" y="5118274"/>
              <a:ext cx="6552910" cy="8310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88380" y="4941132"/>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smtClean="0"/>
                <a:t>Legal &amp; contracting models </a:t>
              </a:r>
              <a:endParaRPr lang="en-GB" sz="1400" dirty="0"/>
            </a:p>
          </p:txBody>
        </p:sp>
        <p:sp>
          <p:nvSpPr>
            <p:cNvPr id="24" name="Rectangle 23"/>
            <p:cNvSpPr/>
            <p:nvPr/>
          </p:nvSpPr>
          <p:spPr>
            <a:xfrm>
              <a:off x="200472" y="5229201"/>
              <a:ext cx="6336704" cy="276999"/>
            </a:xfrm>
            <a:prstGeom prst="rect">
              <a:avLst/>
            </a:prstGeom>
          </p:spPr>
          <p:txBody>
            <a:bodyPr wrap="square">
              <a:spAutoFit/>
            </a:bodyPr>
            <a:lstStyle/>
            <a:p>
              <a:pPr lvl="0">
                <a:buFont typeface="Arial" pitchFamily="34" charset="0"/>
                <a:buChar char="•"/>
              </a:pPr>
              <a:endParaRPr lang="en-GB" sz="1200" dirty="0"/>
            </a:p>
          </p:txBody>
        </p:sp>
      </p:grpSp>
      <p:grpSp>
        <p:nvGrpSpPr>
          <p:cNvPr id="29" name="Group 28"/>
          <p:cNvGrpSpPr/>
          <p:nvPr/>
        </p:nvGrpSpPr>
        <p:grpSpPr>
          <a:xfrm>
            <a:off x="200472" y="3276411"/>
            <a:ext cx="6552910" cy="794367"/>
            <a:chOff x="200472" y="3717065"/>
            <a:chExt cx="6552910" cy="794367"/>
          </a:xfrm>
        </p:grpSpPr>
        <p:sp>
          <p:nvSpPr>
            <p:cNvPr id="21" name="Rectangle 20"/>
            <p:cNvSpPr/>
            <p:nvPr/>
          </p:nvSpPr>
          <p:spPr>
            <a:xfrm>
              <a:off x="200472" y="3839248"/>
              <a:ext cx="6552910" cy="672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endParaRPr lang="en-GB" sz="1100" dirty="0" smtClean="0">
                <a:solidFill>
                  <a:schemeClr val="tx1"/>
                </a:solidFill>
              </a:endParaRPr>
            </a:p>
            <a:p>
              <a:pPr marL="82550" indent="-82550">
                <a:buFont typeface="Arial" pitchFamily="34" charset="0"/>
                <a:buChar char="•"/>
              </a:pPr>
              <a:r>
                <a:rPr lang="en-GB" sz="1100" dirty="0" smtClean="0"/>
                <a:t>Case management is run by a Multidisciplinary Team (MDT)</a:t>
              </a:r>
            </a:p>
            <a:p>
              <a:pPr algn="ctr"/>
              <a:endParaRPr lang="en-GB" sz="1100" dirty="0">
                <a:solidFill>
                  <a:schemeClr val="tx1"/>
                </a:solidFill>
              </a:endParaRPr>
            </a:p>
          </p:txBody>
        </p:sp>
        <p:sp>
          <p:nvSpPr>
            <p:cNvPr id="23" name="TextBox 22"/>
            <p:cNvSpPr txBox="1"/>
            <p:nvPr/>
          </p:nvSpPr>
          <p:spPr>
            <a:xfrm>
              <a:off x="200472" y="3983268"/>
              <a:ext cx="6480900" cy="261610"/>
            </a:xfrm>
            <a:prstGeom prst="rect">
              <a:avLst/>
            </a:prstGeom>
            <a:noFill/>
          </p:spPr>
          <p:txBody>
            <a:bodyPr wrap="square" rtlCol="0">
              <a:spAutoFit/>
            </a:bodyPr>
            <a:lstStyle/>
            <a:p>
              <a:endParaRPr lang="en-GB" sz="1100" dirty="0"/>
            </a:p>
          </p:txBody>
        </p:sp>
        <p:sp>
          <p:nvSpPr>
            <p:cNvPr id="25" name="Rounded Rectangle 24"/>
            <p:cNvSpPr/>
            <p:nvPr/>
          </p:nvSpPr>
          <p:spPr>
            <a:xfrm>
              <a:off x="560512" y="3717065"/>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dirty="0" smtClean="0"/>
                <a:t>User and Carer Co-design </a:t>
              </a:r>
            </a:p>
            <a:p>
              <a:pPr algn="ctr"/>
              <a:endParaRPr lang="en-GB" dirty="0"/>
            </a:p>
          </p:txBody>
        </p:sp>
      </p:grpSp>
      <p:grpSp>
        <p:nvGrpSpPr>
          <p:cNvPr id="27" name="Group 26"/>
          <p:cNvGrpSpPr/>
          <p:nvPr/>
        </p:nvGrpSpPr>
        <p:grpSpPr>
          <a:xfrm>
            <a:off x="200340" y="980660"/>
            <a:ext cx="6552860" cy="1080188"/>
            <a:chOff x="200340" y="980660"/>
            <a:chExt cx="6552860" cy="1080188"/>
          </a:xfrm>
        </p:grpSpPr>
        <p:sp>
          <p:nvSpPr>
            <p:cNvPr id="12" name="Rectangle 11"/>
            <p:cNvSpPr/>
            <p:nvPr/>
          </p:nvSpPr>
          <p:spPr>
            <a:xfrm>
              <a:off x="200340" y="1124680"/>
              <a:ext cx="6552860" cy="936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endParaRPr lang="en-GB" sz="1100" dirty="0" smtClean="0">
                <a:solidFill>
                  <a:schemeClr val="tx1"/>
                </a:solidFill>
              </a:endParaRPr>
            </a:p>
            <a:p>
              <a:pPr lvl="0"/>
              <a:endParaRPr lang="en-GB" sz="1100" dirty="0" smtClean="0">
                <a:solidFill>
                  <a:schemeClr val="tx1"/>
                </a:solidFill>
              </a:endParaRPr>
            </a:p>
            <a:p>
              <a:pPr>
                <a:buFont typeface="Arial" pitchFamily="34" charset="0"/>
                <a:buChar char="•"/>
              </a:pPr>
              <a:endParaRPr lang="en-GB" sz="1100" dirty="0" smtClean="0">
                <a:solidFill>
                  <a:schemeClr val="tx1"/>
                </a:solidFill>
              </a:endParaRPr>
            </a:p>
            <a:p>
              <a:pPr algn="ctr"/>
              <a:endParaRPr lang="en-GB" dirty="0">
                <a:solidFill>
                  <a:schemeClr val="tx1"/>
                </a:solidFill>
              </a:endParaRPr>
            </a:p>
          </p:txBody>
        </p:sp>
        <p:sp>
          <p:nvSpPr>
            <p:cNvPr id="13" name="Rounded Rectangle 12"/>
            <p:cNvSpPr/>
            <p:nvPr/>
          </p:nvSpPr>
          <p:spPr>
            <a:xfrm>
              <a:off x="544700" y="980660"/>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t>Governance</a:t>
              </a:r>
              <a:endParaRPr lang="en-GB" sz="1400" dirty="0"/>
            </a:p>
          </p:txBody>
        </p:sp>
        <p:sp>
          <p:nvSpPr>
            <p:cNvPr id="19" name="Rectangle 18"/>
            <p:cNvSpPr/>
            <p:nvPr/>
          </p:nvSpPr>
          <p:spPr>
            <a:xfrm>
              <a:off x="200472" y="1268760"/>
              <a:ext cx="4953000" cy="276999"/>
            </a:xfrm>
            <a:prstGeom prst="rect">
              <a:avLst/>
            </a:prstGeom>
          </p:spPr>
          <p:txBody>
            <a:bodyPr>
              <a:spAutoFit/>
            </a:bodyPr>
            <a:lstStyle/>
            <a:p>
              <a:pPr marL="173038" lvl="0" indent="-171450">
                <a:buFont typeface="Arial" pitchFamily="34" charset="0"/>
                <a:buChar char="•"/>
              </a:pPr>
              <a:endParaRPr lang="en-GB" sz="1200" dirty="0" smtClean="0"/>
            </a:p>
          </p:txBody>
        </p:sp>
      </p:grpSp>
      <p:sp>
        <p:nvSpPr>
          <p:cNvPr id="2" name="Title 1"/>
          <p:cNvSpPr>
            <a:spLocks noGrp="1"/>
          </p:cNvSpPr>
          <p:nvPr>
            <p:ph type="title"/>
          </p:nvPr>
        </p:nvSpPr>
        <p:spPr/>
        <p:txBody>
          <a:bodyPr>
            <a:normAutofit/>
          </a:bodyPr>
          <a:lstStyle/>
          <a:p>
            <a:pPr algn="l"/>
            <a:r>
              <a:rPr lang="en-GB" sz="2000" dirty="0" smtClean="0"/>
              <a:t>How we did it: key enablers </a:t>
            </a:r>
            <a:endParaRPr lang="en-GB" sz="2000" dirty="0"/>
          </a:p>
        </p:txBody>
      </p:sp>
      <p:sp>
        <p:nvSpPr>
          <p:cNvPr id="6" name="TextBox 5"/>
          <p:cNvSpPr txBox="1"/>
          <p:nvPr/>
        </p:nvSpPr>
        <p:spPr>
          <a:xfrm>
            <a:off x="200340" y="5301182"/>
            <a:ext cx="6480900" cy="430887"/>
          </a:xfrm>
          <a:prstGeom prst="rect">
            <a:avLst/>
          </a:prstGeom>
          <a:noFill/>
        </p:spPr>
        <p:txBody>
          <a:bodyPr wrap="square" rtlCol="0">
            <a:spAutoFit/>
          </a:bodyPr>
          <a:lstStyle/>
          <a:p>
            <a:pPr marL="82550" lvl="0" indent="-82550">
              <a:buFont typeface="Arial" pitchFamily="34" charset="0"/>
              <a:buChar char="•"/>
            </a:pPr>
            <a:endParaRPr lang="en-GB" sz="1100" dirty="0" smtClean="0"/>
          </a:p>
          <a:p>
            <a:endParaRPr lang="en-GB" sz="1100" dirty="0"/>
          </a:p>
        </p:txBody>
      </p:sp>
      <p:grpSp>
        <p:nvGrpSpPr>
          <p:cNvPr id="28" name="Group 27"/>
          <p:cNvGrpSpPr/>
          <p:nvPr/>
        </p:nvGrpSpPr>
        <p:grpSpPr>
          <a:xfrm>
            <a:off x="200340" y="2228593"/>
            <a:ext cx="6552910" cy="912374"/>
            <a:chOff x="200340" y="2418547"/>
            <a:chExt cx="6552910" cy="912374"/>
          </a:xfrm>
        </p:grpSpPr>
        <p:sp>
          <p:nvSpPr>
            <p:cNvPr id="8" name="Rectangle 7"/>
            <p:cNvSpPr/>
            <p:nvPr/>
          </p:nvSpPr>
          <p:spPr>
            <a:xfrm>
              <a:off x="200340" y="2562566"/>
              <a:ext cx="6552910" cy="768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endParaRPr lang="en-GB" sz="1100" dirty="0" smtClean="0">
                <a:solidFill>
                  <a:schemeClr val="tx1"/>
                </a:solidFill>
              </a:endParaRPr>
            </a:p>
            <a:p>
              <a:pPr marL="82550" indent="-82550">
                <a:buFont typeface="Arial" pitchFamily="34" charset="0"/>
                <a:buChar char="•"/>
              </a:pPr>
              <a:r>
                <a:rPr lang="en-GB" sz="1100" dirty="0" smtClean="0"/>
                <a:t>Case management is run by a Multidisciplinary Team (MDT)</a:t>
              </a:r>
            </a:p>
            <a:p>
              <a:pPr algn="ctr"/>
              <a:endParaRPr lang="en-GB" sz="1100" dirty="0">
                <a:solidFill>
                  <a:schemeClr val="tx1"/>
                </a:solidFill>
              </a:endParaRPr>
            </a:p>
          </p:txBody>
        </p:sp>
        <p:sp>
          <p:nvSpPr>
            <p:cNvPr id="9" name="Rounded Rectangle 8"/>
            <p:cNvSpPr/>
            <p:nvPr/>
          </p:nvSpPr>
          <p:spPr>
            <a:xfrm>
              <a:off x="560512" y="2418547"/>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dirty="0" smtClean="0"/>
                <a:t>Workforce Development and OD</a:t>
              </a:r>
            </a:p>
            <a:p>
              <a:pPr algn="ctr"/>
              <a:endParaRPr lang="en-GB" dirty="0"/>
            </a:p>
          </p:txBody>
        </p:sp>
        <p:sp>
          <p:nvSpPr>
            <p:cNvPr id="10" name="TextBox 9"/>
            <p:cNvSpPr txBox="1"/>
            <p:nvPr/>
          </p:nvSpPr>
          <p:spPr>
            <a:xfrm>
              <a:off x="200340" y="2706587"/>
              <a:ext cx="6480900" cy="261610"/>
            </a:xfrm>
            <a:prstGeom prst="rect">
              <a:avLst/>
            </a:prstGeom>
            <a:noFill/>
          </p:spPr>
          <p:txBody>
            <a:bodyPr wrap="square" rtlCol="0">
              <a:spAutoFit/>
            </a:bodyPr>
            <a:lstStyle/>
            <a:p>
              <a:endParaRPr lang="en-GB" sz="1100" dirty="0"/>
            </a:p>
          </p:txBody>
        </p:sp>
      </p:grpSp>
      <p:sp>
        <p:nvSpPr>
          <p:cNvPr id="14" name="Rectangle 13"/>
          <p:cNvSpPr/>
          <p:nvPr/>
        </p:nvSpPr>
        <p:spPr>
          <a:xfrm>
            <a:off x="200340" y="1268700"/>
            <a:ext cx="6480900" cy="430887"/>
          </a:xfrm>
          <a:prstGeom prst="rect">
            <a:avLst/>
          </a:prstGeom>
        </p:spPr>
        <p:txBody>
          <a:bodyPr wrap="square">
            <a:spAutoFit/>
          </a:bodyPr>
          <a:lstStyle/>
          <a:p>
            <a:pPr marL="82550" lvl="0" indent="-82550">
              <a:buFont typeface="Arial" pitchFamily="34" charset="0"/>
              <a:buChar char="•"/>
            </a:pPr>
            <a:endParaRPr lang="en-GB" sz="1100" dirty="0" smtClean="0"/>
          </a:p>
          <a:p>
            <a:pPr marL="539750" lvl="2" indent="-82550">
              <a:buFont typeface="Arial" pitchFamily="34" charset="0"/>
              <a:buChar char="•"/>
            </a:pPr>
            <a:endParaRPr lang="en-GB" sz="1100" dirty="0"/>
          </a:p>
        </p:txBody>
      </p:sp>
      <p:grpSp>
        <p:nvGrpSpPr>
          <p:cNvPr id="26" name="Group 25"/>
          <p:cNvGrpSpPr/>
          <p:nvPr/>
        </p:nvGrpSpPr>
        <p:grpSpPr>
          <a:xfrm>
            <a:off x="200472" y="5550294"/>
            <a:ext cx="6552910" cy="1008148"/>
            <a:chOff x="200340" y="4941132"/>
            <a:chExt cx="6552910" cy="1008148"/>
          </a:xfrm>
        </p:grpSpPr>
        <p:sp>
          <p:nvSpPr>
            <p:cNvPr id="31" name="Rectangle 30"/>
            <p:cNvSpPr/>
            <p:nvPr/>
          </p:nvSpPr>
          <p:spPr>
            <a:xfrm>
              <a:off x="200340" y="5118274"/>
              <a:ext cx="6552910" cy="8310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p:cNvSpPr/>
            <p:nvPr/>
          </p:nvSpPr>
          <p:spPr>
            <a:xfrm>
              <a:off x="488380" y="4941132"/>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smtClean="0"/>
                <a:t>Financial enablers</a:t>
              </a:r>
              <a:endParaRPr lang="en-GB" sz="1400" dirty="0"/>
            </a:p>
          </p:txBody>
        </p:sp>
        <p:sp>
          <p:nvSpPr>
            <p:cNvPr id="33" name="Rectangle 32"/>
            <p:cNvSpPr/>
            <p:nvPr/>
          </p:nvSpPr>
          <p:spPr>
            <a:xfrm>
              <a:off x="200472" y="5229201"/>
              <a:ext cx="6336704" cy="276999"/>
            </a:xfrm>
            <a:prstGeom prst="rect">
              <a:avLst/>
            </a:prstGeom>
          </p:spPr>
          <p:txBody>
            <a:bodyPr wrap="square">
              <a:spAutoFit/>
            </a:bodyPr>
            <a:lstStyle/>
            <a:p>
              <a:pPr lvl="0">
                <a:buFont typeface="Arial" pitchFamily="34" charset="0"/>
                <a:buChar char="•"/>
              </a:pPr>
              <a:endParaRPr lang="en-GB" sz="1200" dirty="0"/>
            </a:p>
          </p:txBody>
        </p:sp>
      </p:grpSp>
      <p:sp>
        <p:nvSpPr>
          <p:cNvPr id="17" name="Rectangle 16"/>
          <p:cNvSpPr/>
          <p:nvPr/>
        </p:nvSpPr>
        <p:spPr>
          <a:xfrm>
            <a:off x="6537176" y="1315253"/>
            <a:ext cx="2952328" cy="499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r>
              <a:rPr lang="en-GB" dirty="0" smtClean="0">
                <a:solidFill>
                  <a:schemeClr val="tx1"/>
                </a:solidFill>
              </a:rPr>
              <a:t>.”</a:t>
            </a:r>
            <a:r>
              <a:rPr lang="en-GB" dirty="0" smtClean="0"/>
              <a:t> am </a:t>
            </a:r>
            <a:endParaRPr lang="en-GB" dirty="0"/>
          </a:p>
        </p:txBody>
      </p:sp>
      <p:sp>
        <p:nvSpPr>
          <p:cNvPr id="34" name="TextBox 33"/>
          <p:cNvSpPr txBox="1"/>
          <p:nvPr/>
        </p:nvSpPr>
        <p:spPr>
          <a:xfrm>
            <a:off x="200472" y="6486408"/>
            <a:ext cx="6480900" cy="430887"/>
          </a:xfrm>
          <a:prstGeom prst="rect">
            <a:avLst/>
          </a:prstGeom>
          <a:noFill/>
        </p:spPr>
        <p:txBody>
          <a:bodyPr wrap="square" rtlCol="0">
            <a:spAutoFit/>
          </a:bodyPr>
          <a:lstStyle/>
          <a:p>
            <a:pPr marL="82550" lvl="0" indent="-82550">
              <a:buFont typeface="Arial" pitchFamily="34" charset="0"/>
              <a:buChar char="•"/>
            </a:pPr>
            <a:endParaRPr lang="en-GB" sz="1100" dirty="0" smtClean="0"/>
          </a:p>
          <a:p>
            <a:endParaRPr lang="en-GB" sz="1100" dirty="0"/>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9185" y="1412777"/>
            <a:ext cx="2736304" cy="1944215"/>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200472" y="5877272"/>
            <a:ext cx="6552910" cy="720080"/>
            <a:chOff x="200472" y="5877272"/>
            <a:chExt cx="6552910" cy="720080"/>
          </a:xfrm>
        </p:grpSpPr>
        <p:sp>
          <p:nvSpPr>
            <p:cNvPr id="31" name="Rectangle 30"/>
            <p:cNvSpPr/>
            <p:nvPr/>
          </p:nvSpPr>
          <p:spPr>
            <a:xfrm>
              <a:off x="200472" y="6054414"/>
              <a:ext cx="6552910" cy="542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p:cNvSpPr/>
            <p:nvPr/>
          </p:nvSpPr>
          <p:spPr>
            <a:xfrm>
              <a:off x="560512" y="5877272"/>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smtClean="0"/>
                <a:t>Equipment</a:t>
              </a:r>
              <a:endParaRPr lang="en-GB" sz="1400" dirty="0"/>
            </a:p>
          </p:txBody>
        </p:sp>
        <p:sp>
          <p:nvSpPr>
            <p:cNvPr id="26" name="TextBox 25"/>
            <p:cNvSpPr txBox="1"/>
            <p:nvPr/>
          </p:nvSpPr>
          <p:spPr>
            <a:xfrm>
              <a:off x="200472" y="5949254"/>
              <a:ext cx="6480900" cy="430887"/>
            </a:xfrm>
            <a:prstGeom prst="rect">
              <a:avLst/>
            </a:prstGeom>
            <a:noFill/>
          </p:spPr>
          <p:txBody>
            <a:bodyPr wrap="square" rtlCol="0">
              <a:spAutoFit/>
            </a:bodyPr>
            <a:lstStyle/>
            <a:p>
              <a:pPr marL="82550" lvl="0" indent="-82550">
                <a:buFont typeface="Arial" pitchFamily="34" charset="0"/>
                <a:buChar char="•"/>
              </a:pPr>
              <a:endParaRPr lang="en-GB" sz="1100" dirty="0" smtClean="0"/>
            </a:p>
            <a:p>
              <a:endParaRPr lang="en-GB" sz="1100" dirty="0"/>
            </a:p>
          </p:txBody>
        </p:sp>
      </p:grpSp>
      <p:grpSp>
        <p:nvGrpSpPr>
          <p:cNvPr id="43" name="Group 42"/>
          <p:cNvGrpSpPr/>
          <p:nvPr/>
        </p:nvGrpSpPr>
        <p:grpSpPr>
          <a:xfrm>
            <a:off x="200472" y="3099296"/>
            <a:ext cx="6552910" cy="717281"/>
            <a:chOff x="200472" y="2996985"/>
            <a:chExt cx="6552910" cy="717281"/>
          </a:xfrm>
        </p:grpSpPr>
        <p:sp>
          <p:nvSpPr>
            <p:cNvPr id="4" name="Rectangle 3"/>
            <p:cNvSpPr/>
            <p:nvPr/>
          </p:nvSpPr>
          <p:spPr>
            <a:xfrm>
              <a:off x="200472" y="3188410"/>
              <a:ext cx="6552910" cy="5258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endParaRPr lang="en-GB" sz="1100" dirty="0" smtClean="0">
                <a:solidFill>
                  <a:schemeClr val="tx1"/>
                </a:solidFill>
              </a:endParaRPr>
            </a:p>
            <a:p>
              <a:pPr marL="82550" indent="-82550">
                <a:buFont typeface="Arial" pitchFamily="34" charset="0"/>
                <a:buChar char="•"/>
              </a:pPr>
              <a:r>
                <a:rPr lang="en-GB" sz="1100" dirty="0" smtClean="0"/>
                <a:t>Case management is run by a Multidisciplinary Team (MDT)</a:t>
              </a:r>
            </a:p>
            <a:p>
              <a:pPr algn="ctr"/>
              <a:endParaRPr lang="en-GB" sz="1100" dirty="0">
                <a:solidFill>
                  <a:schemeClr val="tx1"/>
                </a:solidFill>
              </a:endParaRPr>
            </a:p>
          </p:txBody>
        </p:sp>
        <p:sp>
          <p:nvSpPr>
            <p:cNvPr id="6" name="TextBox 5"/>
            <p:cNvSpPr txBox="1"/>
            <p:nvPr/>
          </p:nvSpPr>
          <p:spPr>
            <a:xfrm>
              <a:off x="200472" y="3332430"/>
              <a:ext cx="6480900" cy="276999"/>
            </a:xfrm>
            <a:prstGeom prst="rect">
              <a:avLst/>
            </a:prstGeom>
            <a:noFill/>
          </p:spPr>
          <p:txBody>
            <a:bodyPr wrap="square" rtlCol="0">
              <a:spAutoFit/>
            </a:bodyPr>
            <a:lstStyle/>
            <a:p>
              <a:pPr marL="173038" lvl="0" indent="-173038">
                <a:buFont typeface="Arial" pitchFamily="34" charset="0"/>
                <a:buChar char="•"/>
              </a:pPr>
              <a:endParaRPr lang="en-GB" sz="1200" dirty="0"/>
            </a:p>
          </p:txBody>
        </p:sp>
        <p:sp>
          <p:nvSpPr>
            <p:cNvPr id="39" name="Rounded Rectangle 38"/>
            <p:cNvSpPr/>
            <p:nvPr/>
          </p:nvSpPr>
          <p:spPr>
            <a:xfrm>
              <a:off x="560512" y="2996985"/>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dirty="0" smtClean="0"/>
                <a:t>Risk stratification </a:t>
              </a:r>
            </a:p>
            <a:p>
              <a:pPr algn="ctr"/>
              <a:endParaRPr lang="en-GB" dirty="0"/>
            </a:p>
          </p:txBody>
        </p:sp>
      </p:grpSp>
      <p:grpSp>
        <p:nvGrpSpPr>
          <p:cNvPr id="41" name="Group 40"/>
          <p:cNvGrpSpPr/>
          <p:nvPr/>
        </p:nvGrpSpPr>
        <p:grpSpPr>
          <a:xfrm>
            <a:off x="200340" y="980660"/>
            <a:ext cx="6552860" cy="792156"/>
            <a:chOff x="200340" y="980660"/>
            <a:chExt cx="6552860" cy="792156"/>
          </a:xfrm>
        </p:grpSpPr>
        <p:sp>
          <p:nvSpPr>
            <p:cNvPr id="16" name="Rectangle 15"/>
            <p:cNvSpPr/>
            <p:nvPr/>
          </p:nvSpPr>
          <p:spPr>
            <a:xfrm>
              <a:off x="200340" y="1124680"/>
              <a:ext cx="6552860" cy="648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endParaRPr lang="en-GB" sz="1100" dirty="0" smtClean="0">
                <a:solidFill>
                  <a:schemeClr val="tx1"/>
                </a:solidFill>
              </a:endParaRPr>
            </a:p>
            <a:p>
              <a:pPr lvl="0"/>
              <a:endParaRPr lang="en-GB" sz="1100" dirty="0" smtClean="0">
                <a:solidFill>
                  <a:schemeClr val="tx1"/>
                </a:solidFill>
              </a:endParaRPr>
            </a:p>
            <a:p>
              <a:pPr>
                <a:buFont typeface="Arial" pitchFamily="34" charset="0"/>
                <a:buChar char="•"/>
              </a:pPr>
              <a:endParaRPr lang="en-GB" sz="1100" dirty="0" smtClean="0">
                <a:solidFill>
                  <a:schemeClr val="tx1"/>
                </a:solidFill>
              </a:endParaRPr>
            </a:p>
            <a:p>
              <a:pPr algn="ctr"/>
              <a:endParaRPr lang="en-GB" dirty="0">
                <a:solidFill>
                  <a:schemeClr val="tx1"/>
                </a:solidFill>
              </a:endParaRPr>
            </a:p>
          </p:txBody>
        </p:sp>
        <p:sp>
          <p:nvSpPr>
            <p:cNvPr id="17" name="Rounded Rectangle 16"/>
            <p:cNvSpPr/>
            <p:nvPr/>
          </p:nvSpPr>
          <p:spPr>
            <a:xfrm>
              <a:off x="544700" y="980660"/>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t>Users and carers</a:t>
              </a:r>
              <a:endParaRPr lang="en-GB" sz="1400" dirty="0"/>
            </a:p>
          </p:txBody>
        </p:sp>
        <p:sp>
          <p:nvSpPr>
            <p:cNvPr id="21" name="Rectangle 20"/>
            <p:cNvSpPr/>
            <p:nvPr/>
          </p:nvSpPr>
          <p:spPr>
            <a:xfrm>
              <a:off x="200472" y="1268760"/>
              <a:ext cx="6264696" cy="276999"/>
            </a:xfrm>
            <a:prstGeom prst="rect">
              <a:avLst/>
            </a:prstGeom>
          </p:spPr>
          <p:txBody>
            <a:bodyPr wrap="square">
              <a:spAutoFit/>
            </a:bodyPr>
            <a:lstStyle/>
            <a:p>
              <a:pPr marL="173038" lvl="0" indent="-171450">
                <a:buFont typeface="Arial" pitchFamily="34" charset="0"/>
                <a:buChar char="•"/>
              </a:pPr>
              <a:endParaRPr lang="en-GB" sz="1200" dirty="0" smtClean="0"/>
            </a:p>
          </p:txBody>
        </p:sp>
      </p:grpSp>
      <p:grpSp>
        <p:nvGrpSpPr>
          <p:cNvPr id="42" name="Group 41"/>
          <p:cNvGrpSpPr/>
          <p:nvPr/>
        </p:nvGrpSpPr>
        <p:grpSpPr>
          <a:xfrm>
            <a:off x="200340" y="1884232"/>
            <a:ext cx="6552910" cy="1008112"/>
            <a:chOff x="200340" y="1856779"/>
            <a:chExt cx="6552910" cy="1008112"/>
          </a:xfrm>
        </p:grpSpPr>
        <p:sp>
          <p:nvSpPr>
            <p:cNvPr id="12" name="Rectangle 11"/>
            <p:cNvSpPr/>
            <p:nvPr/>
          </p:nvSpPr>
          <p:spPr>
            <a:xfrm>
              <a:off x="200340" y="2000799"/>
              <a:ext cx="6552910" cy="8640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endParaRPr lang="en-GB" sz="1100" dirty="0" smtClean="0">
                <a:solidFill>
                  <a:schemeClr val="tx1"/>
                </a:solidFill>
              </a:endParaRPr>
            </a:p>
            <a:p>
              <a:pPr marL="82550" indent="-82550">
                <a:buFont typeface="Arial" pitchFamily="34" charset="0"/>
                <a:buChar char="•"/>
              </a:pPr>
              <a:r>
                <a:rPr lang="en-GB" sz="1100" dirty="0" smtClean="0"/>
                <a:t>Case management is run by a Multidisciplinary Team (MDT)</a:t>
              </a:r>
            </a:p>
            <a:p>
              <a:pPr algn="ctr"/>
              <a:endParaRPr lang="en-GB" sz="1100" dirty="0">
                <a:solidFill>
                  <a:schemeClr val="tx1"/>
                </a:solidFill>
              </a:endParaRPr>
            </a:p>
          </p:txBody>
        </p:sp>
        <p:sp>
          <p:nvSpPr>
            <p:cNvPr id="13" name="Rounded Rectangle 12"/>
            <p:cNvSpPr/>
            <p:nvPr/>
          </p:nvSpPr>
          <p:spPr>
            <a:xfrm>
              <a:off x="560512" y="1856779"/>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dirty="0" smtClean="0"/>
                <a:t>Rapid Response Service</a:t>
              </a:r>
            </a:p>
            <a:p>
              <a:pPr algn="ctr"/>
              <a:endParaRPr lang="en-GB" dirty="0"/>
            </a:p>
          </p:txBody>
        </p:sp>
        <p:sp>
          <p:nvSpPr>
            <p:cNvPr id="14" name="TextBox 13"/>
            <p:cNvSpPr txBox="1"/>
            <p:nvPr/>
          </p:nvSpPr>
          <p:spPr>
            <a:xfrm>
              <a:off x="200340" y="2144819"/>
              <a:ext cx="6480900" cy="261610"/>
            </a:xfrm>
            <a:prstGeom prst="rect">
              <a:avLst/>
            </a:prstGeom>
            <a:noFill/>
          </p:spPr>
          <p:txBody>
            <a:bodyPr wrap="square" rtlCol="0">
              <a:spAutoFit/>
            </a:bodyPr>
            <a:lstStyle/>
            <a:p>
              <a:endParaRPr lang="en-GB" sz="1100" dirty="0"/>
            </a:p>
          </p:txBody>
        </p:sp>
      </p:grpSp>
      <p:grpSp>
        <p:nvGrpSpPr>
          <p:cNvPr id="44" name="Group 43"/>
          <p:cNvGrpSpPr/>
          <p:nvPr/>
        </p:nvGrpSpPr>
        <p:grpSpPr>
          <a:xfrm>
            <a:off x="200340" y="3927993"/>
            <a:ext cx="6552910" cy="926915"/>
            <a:chOff x="200340" y="3798229"/>
            <a:chExt cx="6552910" cy="926915"/>
          </a:xfrm>
        </p:grpSpPr>
        <p:sp>
          <p:nvSpPr>
            <p:cNvPr id="8" name="Rectangle 7"/>
            <p:cNvSpPr/>
            <p:nvPr/>
          </p:nvSpPr>
          <p:spPr>
            <a:xfrm>
              <a:off x="200340" y="3975371"/>
              <a:ext cx="6552910" cy="7497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560512" y="3798229"/>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smtClean="0"/>
                <a:t>Single point of contact </a:t>
              </a:r>
              <a:endParaRPr lang="en-GB" sz="1400" dirty="0"/>
            </a:p>
          </p:txBody>
        </p:sp>
        <p:sp>
          <p:nvSpPr>
            <p:cNvPr id="22" name="Rectangle 21"/>
            <p:cNvSpPr/>
            <p:nvPr/>
          </p:nvSpPr>
          <p:spPr>
            <a:xfrm>
              <a:off x="200472" y="4158267"/>
              <a:ext cx="6264696" cy="276999"/>
            </a:xfrm>
            <a:prstGeom prst="rect">
              <a:avLst/>
            </a:prstGeom>
          </p:spPr>
          <p:txBody>
            <a:bodyPr wrap="square">
              <a:spAutoFit/>
            </a:bodyPr>
            <a:lstStyle/>
            <a:p>
              <a:pPr lvl="0">
                <a:buFont typeface="Arial" pitchFamily="34" charset="0"/>
                <a:buChar char="•"/>
              </a:pPr>
              <a:endParaRPr lang="en-GB" sz="1200" dirty="0"/>
            </a:p>
          </p:txBody>
        </p:sp>
      </p:grpSp>
      <p:grpSp>
        <p:nvGrpSpPr>
          <p:cNvPr id="45" name="Group 44"/>
          <p:cNvGrpSpPr/>
          <p:nvPr/>
        </p:nvGrpSpPr>
        <p:grpSpPr>
          <a:xfrm>
            <a:off x="200472" y="5045778"/>
            <a:ext cx="6552910" cy="720080"/>
            <a:chOff x="200472" y="5073227"/>
            <a:chExt cx="6552910" cy="720080"/>
          </a:xfrm>
        </p:grpSpPr>
        <p:sp>
          <p:nvSpPr>
            <p:cNvPr id="24" name="Rectangle 23"/>
            <p:cNvSpPr/>
            <p:nvPr/>
          </p:nvSpPr>
          <p:spPr>
            <a:xfrm>
              <a:off x="200472" y="5250369"/>
              <a:ext cx="6552910" cy="542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560512" y="5073227"/>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smtClean="0"/>
                <a:t>Respite care </a:t>
              </a:r>
              <a:endParaRPr lang="en-GB" sz="1400" dirty="0"/>
            </a:p>
          </p:txBody>
        </p:sp>
        <p:sp>
          <p:nvSpPr>
            <p:cNvPr id="27" name="Rectangle 26"/>
            <p:cNvSpPr/>
            <p:nvPr/>
          </p:nvSpPr>
          <p:spPr>
            <a:xfrm>
              <a:off x="200472" y="5444337"/>
              <a:ext cx="6264696" cy="276999"/>
            </a:xfrm>
            <a:prstGeom prst="rect">
              <a:avLst/>
            </a:prstGeom>
          </p:spPr>
          <p:txBody>
            <a:bodyPr wrap="square">
              <a:spAutoFit/>
            </a:bodyPr>
            <a:lstStyle/>
            <a:p>
              <a:pPr marL="173038" lvl="0" indent="-173038">
                <a:buFont typeface="Arial" pitchFamily="34" charset="0"/>
                <a:buChar char="•"/>
              </a:pPr>
              <a:endParaRPr lang="en-GB" sz="1200" dirty="0" smtClean="0"/>
            </a:p>
          </p:txBody>
        </p:sp>
      </p:grpSp>
      <p:sp>
        <p:nvSpPr>
          <p:cNvPr id="18" name="Rectangle 17"/>
          <p:cNvSpPr/>
          <p:nvPr/>
        </p:nvSpPr>
        <p:spPr>
          <a:xfrm>
            <a:off x="200340" y="1268700"/>
            <a:ext cx="6480900" cy="430887"/>
          </a:xfrm>
          <a:prstGeom prst="rect">
            <a:avLst/>
          </a:prstGeom>
        </p:spPr>
        <p:txBody>
          <a:bodyPr wrap="square">
            <a:spAutoFit/>
          </a:bodyPr>
          <a:lstStyle/>
          <a:p>
            <a:pPr marL="82550" lvl="0" indent="-82550">
              <a:buFont typeface="Arial" pitchFamily="34" charset="0"/>
              <a:buChar char="•"/>
            </a:pPr>
            <a:endParaRPr lang="en-GB" sz="1100" dirty="0" smtClean="0"/>
          </a:p>
          <a:p>
            <a:pPr marL="539750" lvl="2" indent="-82550">
              <a:buFont typeface="Arial" pitchFamily="34" charset="0"/>
              <a:buChar char="•"/>
            </a:pPr>
            <a:endParaRPr lang="en-GB" sz="1100" dirty="0"/>
          </a:p>
        </p:txBody>
      </p:sp>
      <p:sp>
        <p:nvSpPr>
          <p:cNvPr id="36" name="Rectangle 35"/>
          <p:cNvSpPr/>
          <p:nvPr/>
        </p:nvSpPr>
        <p:spPr>
          <a:xfrm>
            <a:off x="6537176" y="1315253"/>
            <a:ext cx="2952328" cy="499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p:txBody>
      </p:sp>
      <p:sp>
        <p:nvSpPr>
          <p:cNvPr id="2" name="Title 1"/>
          <p:cNvSpPr>
            <a:spLocks noGrp="1"/>
          </p:cNvSpPr>
          <p:nvPr>
            <p:ph type="title"/>
          </p:nvPr>
        </p:nvSpPr>
        <p:spPr/>
        <p:txBody>
          <a:bodyPr>
            <a:normAutofit/>
          </a:bodyPr>
          <a:lstStyle/>
          <a:p>
            <a:pPr algn="l"/>
            <a:r>
              <a:rPr lang="en-GB" sz="2000" dirty="0" smtClean="0"/>
              <a:t>What we did: Integrated care design </a:t>
            </a:r>
            <a:endParaRPr lang="en-GB" sz="2000" dirty="0"/>
          </a:p>
        </p:txBody>
      </p:sp>
      <p:pic>
        <p:nvPicPr>
          <p:cNvPr id="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9184" y="1387261"/>
            <a:ext cx="2757197" cy="194421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200472" y="4717625"/>
            <a:ext cx="6552910" cy="959349"/>
            <a:chOff x="200472" y="4845915"/>
            <a:chExt cx="6552910" cy="959349"/>
          </a:xfrm>
        </p:grpSpPr>
        <p:sp>
          <p:nvSpPr>
            <p:cNvPr id="8" name="Rectangle 7"/>
            <p:cNvSpPr/>
            <p:nvPr/>
          </p:nvSpPr>
          <p:spPr>
            <a:xfrm>
              <a:off x="200472" y="4935407"/>
              <a:ext cx="6552910" cy="869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00472" y="5133915"/>
              <a:ext cx="6264696" cy="276999"/>
            </a:xfrm>
            <a:prstGeom prst="rect">
              <a:avLst/>
            </a:prstGeom>
          </p:spPr>
          <p:txBody>
            <a:bodyPr wrap="square">
              <a:spAutoFit/>
            </a:bodyPr>
            <a:lstStyle/>
            <a:p>
              <a:pPr lvl="0"/>
              <a:endParaRPr lang="en-GB" sz="1200" dirty="0"/>
            </a:p>
          </p:txBody>
        </p:sp>
        <p:sp>
          <p:nvSpPr>
            <p:cNvPr id="42" name="Rounded Rectangle 41"/>
            <p:cNvSpPr/>
            <p:nvPr/>
          </p:nvSpPr>
          <p:spPr>
            <a:xfrm>
              <a:off x="560512" y="4845915"/>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dirty="0" smtClean="0"/>
                <a:t>Organisational boundaries </a:t>
              </a:r>
            </a:p>
            <a:p>
              <a:pPr algn="ctr"/>
              <a:endParaRPr lang="en-GB" dirty="0"/>
            </a:p>
          </p:txBody>
        </p:sp>
      </p:grpSp>
      <p:grpSp>
        <p:nvGrpSpPr>
          <p:cNvPr id="46" name="Group 45"/>
          <p:cNvGrpSpPr/>
          <p:nvPr/>
        </p:nvGrpSpPr>
        <p:grpSpPr>
          <a:xfrm>
            <a:off x="200472" y="3626999"/>
            <a:ext cx="6552910" cy="937220"/>
            <a:chOff x="200472" y="2780961"/>
            <a:chExt cx="6552910" cy="937220"/>
          </a:xfrm>
        </p:grpSpPr>
        <p:sp>
          <p:nvSpPr>
            <p:cNvPr id="16" name="Rectangle 15"/>
            <p:cNvSpPr/>
            <p:nvPr/>
          </p:nvSpPr>
          <p:spPr>
            <a:xfrm>
              <a:off x="200472" y="2900695"/>
              <a:ext cx="6552910" cy="8174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endParaRPr lang="en-GB" sz="1100" dirty="0" smtClean="0">
                <a:solidFill>
                  <a:schemeClr val="tx1"/>
                </a:solidFill>
              </a:endParaRPr>
            </a:p>
            <a:p>
              <a:pPr marL="82550" indent="-82550">
                <a:buFont typeface="Arial" pitchFamily="34" charset="0"/>
                <a:buChar char="•"/>
              </a:pPr>
              <a:r>
                <a:rPr lang="en-GB" sz="1100" dirty="0" smtClean="0"/>
                <a:t>Case management is run by a Multidisciplinary Team (MDT)</a:t>
              </a:r>
            </a:p>
            <a:p>
              <a:pPr algn="ctr"/>
              <a:endParaRPr lang="en-GB" sz="1100" dirty="0">
                <a:solidFill>
                  <a:schemeClr val="tx1"/>
                </a:solidFill>
              </a:endParaRPr>
            </a:p>
          </p:txBody>
        </p:sp>
        <p:sp>
          <p:nvSpPr>
            <p:cNvPr id="18" name="TextBox 17"/>
            <p:cNvSpPr txBox="1"/>
            <p:nvPr/>
          </p:nvSpPr>
          <p:spPr>
            <a:xfrm>
              <a:off x="200472" y="3044716"/>
              <a:ext cx="6480900" cy="276999"/>
            </a:xfrm>
            <a:prstGeom prst="rect">
              <a:avLst/>
            </a:prstGeom>
            <a:noFill/>
          </p:spPr>
          <p:txBody>
            <a:bodyPr wrap="square" rtlCol="0">
              <a:spAutoFit/>
            </a:bodyPr>
            <a:lstStyle/>
            <a:p>
              <a:pPr marL="173038" indent="-171450">
                <a:buFont typeface="Arial" pitchFamily="34" charset="0"/>
                <a:buChar char="•"/>
              </a:pPr>
              <a:endParaRPr lang="en-GB" sz="1200" dirty="0" smtClean="0"/>
            </a:p>
          </p:txBody>
        </p:sp>
        <p:sp>
          <p:nvSpPr>
            <p:cNvPr id="41" name="Rounded Rectangle 40"/>
            <p:cNvSpPr/>
            <p:nvPr/>
          </p:nvSpPr>
          <p:spPr>
            <a:xfrm>
              <a:off x="560512" y="2780961"/>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dirty="0" smtClean="0"/>
                <a:t>Workforce </a:t>
              </a:r>
            </a:p>
            <a:p>
              <a:pPr algn="ctr"/>
              <a:endParaRPr lang="en-GB" dirty="0"/>
            </a:p>
          </p:txBody>
        </p:sp>
      </p:grpSp>
      <p:grpSp>
        <p:nvGrpSpPr>
          <p:cNvPr id="45" name="Group 44"/>
          <p:cNvGrpSpPr/>
          <p:nvPr/>
        </p:nvGrpSpPr>
        <p:grpSpPr>
          <a:xfrm>
            <a:off x="200340" y="2104451"/>
            <a:ext cx="6552910" cy="1320212"/>
            <a:chOff x="200340" y="1844857"/>
            <a:chExt cx="6552910" cy="1320212"/>
          </a:xfrm>
        </p:grpSpPr>
        <p:sp>
          <p:nvSpPr>
            <p:cNvPr id="21" name="Rectangle 20"/>
            <p:cNvSpPr/>
            <p:nvPr/>
          </p:nvSpPr>
          <p:spPr>
            <a:xfrm>
              <a:off x="200340" y="2022009"/>
              <a:ext cx="6552910" cy="11430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endParaRPr lang="en-GB" sz="1100" dirty="0" smtClean="0">
                <a:solidFill>
                  <a:schemeClr val="tx1"/>
                </a:solidFill>
              </a:endParaRPr>
            </a:p>
            <a:p>
              <a:pPr marL="82550" indent="-82550">
                <a:buFont typeface="Arial" pitchFamily="34" charset="0"/>
                <a:buChar char="•"/>
              </a:pPr>
              <a:r>
                <a:rPr lang="en-GB" sz="1100" dirty="0" smtClean="0"/>
                <a:t>Case management is run by a Multidisciplinary Team (MDT)</a:t>
              </a:r>
            </a:p>
            <a:p>
              <a:pPr algn="ctr"/>
              <a:endParaRPr lang="en-GB" sz="1100" dirty="0">
                <a:solidFill>
                  <a:schemeClr val="tx1"/>
                </a:solidFill>
              </a:endParaRPr>
            </a:p>
          </p:txBody>
        </p:sp>
        <p:sp>
          <p:nvSpPr>
            <p:cNvPr id="36" name="Rectangle 35"/>
            <p:cNvSpPr/>
            <p:nvPr/>
          </p:nvSpPr>
          <p:spPr>
            <a:xfrm>
              <a:off x="216024" y="2162383"/>
              <a:ext cx="6393160" cy="276999"/>
            </a:xfrm>
            <a:prstGeom prst="rect">
              <a:avLst/>
            </a:prstGeom>
          </p:spPr>
          <p:txBody>
            <a:bodyPr wrap="square">
              <a:spAutoFit/>
            </a:bodyPr>
            <a:lstStyle/>
            <a:p>
              <a:pPr marL="173038" lvl="0" indent="-171450">
                <a:buFont typeface="Arial" pitchFamily="34" charset="0"/>
                <a:buChar char="•"/>
              </a:pPr>
              <a:endParaRPr lang="en-GB" sz="1200" dirty="0" smtClean="0"/>
            </a:p>
          </p:txBody>
        </p:sp>
        <p:sp>
          <p:nvSpPr>
            <p:cNvPr id="40" name="Rounded Rectangle 39"/>
            <p:cNvSpPr/>
            <p:nvPr/>
          </p:nvSpPr>
          <p:spPr>
            <a:xfrm>
              <a:off x="560512" y="1844857"/>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GB" sz="1400" dirty="0" smtClean="0"/>
                <a:t>Clinical Commissioning Groups </a:t>
              </a:r>
            </a:p>
            <a:p>
              <a:pPr algn="ctr"/>
              <a:endParaRPr lang="en-GB" dirty="0"/>
            </a:p>
          </p:txBody>
        </p:sp>
      </p:grpSp>
      <p:sp>
        <p:nvSpPr>
          <p:cNvPr id="2" name="Title 1"/>
          <p:cNvSpPr>
            <a:spLocks noGrp="1"/>
          </p:cNvSpPr>
          <p:nvPr>
            <p:ph type="title"/>
          </p:nvPr>
        </p:nvSpPr>
        <p:spPr/>
        <p:txBody>
          <a:bodyPr>
            <a:normAutofit/>
          </a:bodyPr>
          <a:lstStyle/>
          <a:p>
            <a:pPr algn="l"/>
            <a:r>
              <a:rPr lang="en-GB" sz="2000" dirty="0" smtClean="0"/>
              <a:t>Who we did it for and why  </a:t>
            </a:r>
            <a:endParaRPr lang="en-GB" sz="2000" dirty="0"/>
          </a:p>
        </p:txBody>
      </p:sp>
      <p:grpSp>
        <p:nvGrpSpPr>
          <p:cNvPr id="49" name="Group 48"/>
          <p:cNvGrpSpPr/>
          <p:nvPr/>
        </p:nvGrpSpPr>
        <p:grpSpPr>
          <a:xfrm>
            <a:off x="200472" y="5877272"/>
            <a:ext cx="6552910" cy="720080"/>
            <a:chOff x="200472" y="5877272"/>
            <a:chExt cx="6552910" cy="720080"/>
          </a:xfrm>
        </p:grpSpPr>
        <p:sp>
          <p:nvSpPr>
            <p:cNvPr id="4" name="Rectangle 3"/>
            <p:cNvSpPr/>
            <p:nvPr/>
          </p:nvSpPr>
          <p:spPr>
            <a:xfrm>
              <a:off x="200472" y="6054414"/>
              <a:ext cx="6552910" cy="542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560512" y="5877272"/>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smtClean="0"/>
                <a:t>General public </a:t>
              </a:r>
              <a:endParaRPr lang="en-GB" sz="1400" dirty="0"/>
            </a:p>
          </p:txBody>
        </p:sp>
        <p:sp>
          <p:nvSpPr>
            <p:cNvPr id="6" name="Rectangle 5"/>
            <p:cNvSpPr/>
            <p:nvPr/>
          </p:nvSpPr>
          <p:spPr>
            <a:xfrm>
              <a:off x="200472" y="6248381"/>
              <a:ext cx="184731" cy="276999"/>
            </a:xfrm>
            <a:prstGeom prst="rect">
              <a:avLst/>
            </a:prstGeom>
          </p:spPr>
          <p:txBody>
            <a:bodyPr wrap="none">
              <a:spAutoFit/>
            </a:bodyPr>
            <a:lstStyle/>
            <a:p>
              <a:pPr lvl="0"/>
              <a:endParaRPr lang="en-GB" sz="1200" dirty="0"/>
            </a:p>
          </p:txBody>
        </p:sp>
      </p:grpSp>
      <p:sp>
        <p:nvSpPr>
          <p:cNvPr id="27" name="Rectangle 26"/>
          <p:cNvSpPr/>
          <p:nvPr/>
        </p:nvSpPr>
        <p:spPr>
          <a:xfrm>
            <a:off x="200340" y="1268700"/>
            <a:ext cx="6480900" cy="430887"/>
          </a:xfrm>
          <a:prstGeom prst="rect">
            <a:avLst/>
          </a:prstGeom>
        </p:spPr>
        <p:txBody>
          <a:bodyPr wrap="square">
            <a:spAutoFit/>
          </a:bodyPr>
          <a:lstStyle/>
          <a:p>
            <a:pPr marL="82550" lvl="0" indent="-82550">
              <a:buFont typeface="Arial" pitchFamily="34" charset="0"/>
              <a:buChar char="•"/>
            </a:pPr>
            <a:endParaRPr lang="en-GB" sz="1100" dirty="0" smtClean="0"/>
          </a:p>
          <a:p>
            <a:pPr marL="539750" lvl="2" indent="-82550">
              <a:buFont typeface="Arial" pitchFamily="34" charset="0"/>
              <a:buChar char="•"/>
            </a:pPr>
            <a:endParaRPr lang="en-GB" sz="1100" dirty="0"/>
          </a:p>
        </p:txBody>
      </p:sp>
      <p:grpSp>
        <p:nvGrpSpPr>
          <p:cNvPr id="44" name="Group 43"/>
          <p:cNvGrpSpPr/>
          <p:nvPr/>
        </p:nvGrpSpPr>
        <p:grpSpPr>
          <a:xfrm>
            <a:off x="200286" y="980660"/>
            <a:ext cx="6552914" cy="936172"/>
            <a:chOff x="200286" y="980660"/>
            <a:chExt cx="6552914" cy="936172"/>
          </a:xfrm>
        </p:grpSpPr>
        <p:sp>
          <p:nvSpPr>
            <p:cNvPr id="25" name="Rectangle 24"/>
            <p:cNvSpPr/>
            <p:nvPr/>
          </p:nvSpPr>
          <p:spPr>
            <a:xfrm>
              <a:off x="200286" y="1124680"/>
              <a:ext cx="6552914" cy="792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endParaRPr lang="en-GB" sz="1100" dirty="0" smtClean="0">
                <a:solidFill>
                  <a:schemeClr val="tx1"/>
                </a:solidFill>
              </a:endParaRPr>
            </a:p>
            <a:p>
              <a:pPr lvl="0"/>
              <a:endParaRPr lang="en-GB" sz="1100" dirty="0" smtClean="0">
                <a:solidFill>
                  <a:schemeClr val="tx1"/>
                </a:solidFill>
              </a:endParaRPr>
            </a:p>
            <a:p>
              <a:pPr>
                <a:buFont typeface="Arial" pitchFamily="34" charset="0"/>
                <a:buChar char="•"/>
              </a:pPr>
              <a:endParaRPr lang="en-GB" sz="1100" dirty="0" smtClean="0">
                <a:solidFill>
                  <a:schemeClr val="tx1"/>
                </a:solidFill>
              </a:endParaRPr>
            </a:p>
            <a:p>
              <a:pPr algn="ctr"/>
              <a:endParaRPr lang="en-GB" dirty="0">
                <a:solidFill>
                  <a:schemeClr val="tx1"/>
                </a:solidFill>
              </a:endParaRPr>
            </a:p>
          </p:txBody>
        </p:sp>
        <p:sp>
          <p:nvSpPr>
            <p:cNvPr id="26" name="Rounded Rectangle 25"/>
            <p:cNvSpPr/>
            <p:nvPr/>
          </p:nvSpPr>
          <p:spPr>
            <a:xfrm>
              <a:off x="544700" y="980660"/>
              <a:ext cx="3960440" cy="28799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t>Users and carers</a:t>
              </a:r>
              <a:endParaRPr lang="en-GB" sz="1400" dirty="0"/>
            </a:p>
          </p:txBody>
        </p:sp>
        <p:sp>
          <p:nvSpPr>
            <p:cNvPr id="28" name="Rectangle 27"/>
            <p:cNvSpPr/>
            <p:nvPr/>
          </p:nvSpPr>
          <p:spPr>
            <a:xfrm>
              <a:off x="200472" y="1268760"/>
              <a:ext cx="6264696" cy="276999"/>
            </a:xfrm>
            <a:prstGeom prst="rect">
              <a:avLst/>
            </a:prstGeom>
          </p:spPr>
          <p:txBody>
            <a:bodyPr wrap="square">
              <a:spAutoFit/>
            </a:bodyPr>
            <a:lstStyle/>
            <a:p>
              <a:pPr marL="173038" indent="-171450">
                <a:buFont typeface="Arial" pitchFamily="34" charset="0"/>
                <a:buChar char="•"/>
              </a:pPr>
              <a:endParaRPr lang="en-GB" sz="1200" dirty="0" smtClean="0"/>
            </a:p>
          </p:txBody>
        </p:sp>
      </p:grpSp>
      <p:sp>
        <p:nvSpPr>
          <p:cNvPr id="29" name="TextBox 28"/>
          <p:cNvSpPr txBox="1"/>
          <p:nvPr/>
        </p:nvSpPr>
        <p:spPr>
          <a:xfrm>
            <a:off x="0" y="5949280"/>
            <a:ext cx="6480900" cy="430887"/>
          </a:xfrm>
          <a:prstGeom prst="rect">
            <a:avLst/>
          </a:prstGeom>
          <a:noFill/>
        </p:spPr>
        <p:txBody>
          <a:bodyPr wrap="square" rtlCol="0">
            <a:spAutoFit/>
          </a:bodyPr>
          <a:lstStyle/>
          <a:p>
            <a:pPr marL="82550" lvl="0" indent="-82550">
              <a:buFont typeface="Arial" pitchFamily="34" charset="0"/>
              <a:buChar char="•"/>
            </a:pPr>
            <a:endParaRPr lang="en-GB" sz="1100" dirty="0" smtClean="0"/>
          </a:p>
          <a:p>
            <a:endParaRPr lang="en-GB" sz="1100" dirty="0"/>
          </a:p>
        </p:txBody>
      </p:sp>
      <p:grpSp>
        <p:nvGrpSpPr>
          <p:cNvPr id="39" name="Group 38"/>
          <p:cNvGrpSpPr/>
          <p:nvPr/>
        </p:nvGrpSpPr>
        <p:grpSpPr>
          <a:xfrm>
            <a:off x="6537176" y="1315253"/>
            <a:ext cx="2952328" cy="4994067"/>
            <a:chOff x="9345488" y="1340768"/>
            <a:chExt cx="2952328" cy="4994067"/>
          </a:xfrm>
        </p:grpSpPr>
        <p:sp>
          <p:nvSpPr>
            <p:cNvPr id="38" name="Rectangle 37"/>
            <p:cNvSpPr/>
            <p:nvPr/>
          </p:nvSpPr>
          <p:spPr>
            <a:xfrm>
              <a:off x="9345488" y="1340768"/>
              <a:ext cx="2952328" cy="49940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p:txBody>
        </p:sp>
        <p:pic>
          <p:nvPicPr>
            <p:cNvPr id="34" name="Picture 2" descr="http://0.static.wix.com/media/b3325c_198a4cde00c27d9eba3b75f48d64665b.jpg_512"/>
            <p:cNvPicPr>
              <a:picLocks noChangeAspect="1" noChangeArrowheads="1"/>
            </p:cNvPicPr>
            <p:nvPr/>
          </p:nvPicPr>
          <p:blipFill>
            <a:blip r:embed="rId2" cstate="print"/>
            <a:srcRect/>
            <a:stretch>
              <a:fillRect/>
            </a:stretch>
          </p:blipFill>
          <p:spPr bwMode="auto">
            <a:xfrm>
              <a:off x="9438256" y="1512885"/>
              <a:ext cx="2715544" cy="1797614"/>
            </a:xfrm>
            <a:prstGeom prst="rect">
              <a:avLst/>
            </a:prstGeom>
            <a:noFill/>
            <a:effectLst>
              <a:softEdge rad="127000"/>
            </a:effectLst>
          </p:spPr>
        </p:pic>
      </p:grpSp>
      <p:sp>
        <p:nvSpPr>
          <p:cNvPr id="19" name="TextBox 18"/>
          <p:cNvSpPr txBox="1"/>
          <p:nvPr/>
        </p:nvSpPr>
        <p:spPr>
          <a:xfrm>
            <a:off x="200340" y="5223927"/>
            <a:ext cx="6480900" cy="430887"/>
          </a:xfrm>
          <a:prstGeom prst="rect">
            <a:avLst/>
          </a:prstGeom>
          <a:noFill/>
        </p:spPr>
        <p:txBody>
          <a:bodyPr wrap="square" rtlCol="0">
            <a:spAutoFit/>
          </a:bodyPr>
          <a:lstStyle/>
          <a:p>
            <a:pPr marL="82550" lvl="0" indent="-82550">
              <a:buFont typeface="Arial" pitchFamily="34" charset="0"/>
              <a:buChar char="•"/>
            </a:pPr>
            <a:endParaRPr lang="en-GB" sz="1100" dirty="0" smtClean="0"/>
          </a:p>
          <a:p>
            <a:endParaRPr lang="en-GB" sz="11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Custom Design">
  <a:themeElements>
    <a:clrScheme name="Finnamore">
      <a:dk1>
        <a:sysClr val="windowText" lastClr="000000"/>
      </a:dk1>
      <a:lt1>
        <a:sysClr val="window" lastClr="FFFFFF"/>
      </a:lt1>
      <a:dk2>
        <a:srgbClr val="009999"/>
      </a:dk2>
      <a:lt2>
        <a:srgbClr val="003366"/>
      </a:lt2>
      <a:accent1>
        <a:srgbClr val="33CCCC"/>
      </a:accent1>
      <a:accent2>
        <a:srgbClr val="CCFFFF"/>
      </a:accent2>
      <a:accent3>
        <a:srgbClr val="777777"/>
      </a:accent3>
      <a:accent4>
        <a:srgbClr val="6666FF"/>
      </a:accent4>
      <a:accent5>
        <a:srgbClr val="FF33CC"/>
      </a:accent5>
      <a:accent6>
        <a:srgbClr val="FF9900"/>
      </a:accent6>
      <a:hlink>
        <a:srgbClr val="CCFF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8127</TotalTime>
  <Words>361</Words>
  <Application>Microsoft Office PowerPoint</Application>
  <PresentationFormat>A4 Paper (210x297 mm)</PresentationFormat>
  <Paragraphs>106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1_Custom Design</vt:lpstr>
      <vt:lpstr>Whole System  Integrated Care  Value Case   DATE 2013</vt:lpstr>
      <vt:lpstr>Guiding principles for the value case:</vt:lpstr>
      <vt:lpstr> Name of Area Value Case </vt:lpstr>
      <vt:lpstr>About XXX</vt:lpstr>
      <vt:lpstr>XXX Visual Model</vt:lpstr>
      <vt:lpstr>Outcomes evidenced by XXX site:  What difference does it make? </vt:lpstr>
      <vt:lpstr>How we did it: key enablers </vt:lpstr>
      <vt:lpstr>What we did: Integrated care design </vt:lpstr>
      <vt:lpstr>Who we did it for and why  </vt:lpstr>
      <vt:lpstr>Anticipated benefits</vt:lpstr>
      <vt:lpstr>Lessons learned </vt:lpstr>
      <vt:lpstr>Lessons learned </vt:lpstr>
      <vt:lpstr>Contact details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Rajaraman</dc:creator>
  <cp:lastModifiedBy>Claire Stidston</cp:lastModifiedBy>
  <cp:revision>249</cp:revision>
  <cp:lastPrinted>2013-09-13T11:35:21Z</cp:lastPrinted>
  <dcterms:created xsi:type="dcterms:W3CDTF">2013-07-05T07:53:08Z</dcterms:created>
  <dcterms:modified xsi:type="dcterms:W3CDTF">2013-09-16T13:05:17Z</dcterms:modified>
</cp:coreProperties>
</file>